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0"/>
  </p:notesMasterIdLst>
  <p:sldIdLst>
    <p:sldId id="256" r:id="rId2"/>
    <p:sldId id="258" r:id="rId3"/>
    <p:sldId id="261" r:id="rId4"/>
    <p:sldId id="314" r:id="rId5"/>
    <p:sldId id="313" r:id="rId6"/>
    <p:sldId id="308" r:id="rId7"/>
    <p:sldId id="257" r:id="rId8"/>
    <p:sldId id="259" r:id="rId9"/>
    <p:sldId id="309" r:id="rId10"/>
    <p:sldId id="315" r:id="rId11"/>
    <p:sldId id="298" r:id="rId12"/>
    <p:sldId id="316" r:id="rId13"/>
    <p:sldId id="310" r:id="rId14"/>
    <p:sldId id="300" r:id="rId15"/>
    <p:sldId id="311" r:id="rId16"/>
    <p:sldId id="301" r:id="rId17"/>
    <p:sldId id="302" r:id="rId18"/>
    <p:sldId id="262" r:id="rId19"/>
    <p:sldId id="263" r:id="rId20"/>
    <p:sldId id="264" r:id="rId21"/>
    <p:sldId id="303" r:id="rId22"/>
    <p:sldId id="304" r:id="rId23"/>
    <p:sldId id="312" r:id="rId24"/>
    <p:sldId id="265" r:id="rId25"/>
    <p:sldId id="305" r:id="rId26"/>
    <p:sldId id="306" r:id="rId27"/>
    <p:sldId id="307" r:id="rId28"/>
    <p:sldId id="278" r:id="rId29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Inconsolata Bold" pitchFamily="1" charset="0"/>
      <p:bold r:id="rId35"/>
    </p:embeddedFont>
    <p:embeddedFont>
      <p:font typeface="Nunito Light" pitchFamily="2" charset="0"/>
      <p:regular r:id="rId36"/>
      <p: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Zen Dots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F7739F-F259-44F4-93F3-C3CE409E04AE}">
  <a:tblStyle styleId="{36F7739F-F259-44F4-93F3-C3CE409E04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993486F-E0A7-4142-BDAE-52DE65C61C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0" d="100"/>
          <a:sy n="190" d="100"/>
        </p:scale>
        <p:origin x="138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febe31d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34" name="Google Shape;234;g25febe31d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19DF21CA-4D31-F8FD-756F-03A42B2CE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D45BFADD-DBFC-FA6E-815D-742767429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DAAF993A-D1B9-1E5D-F0A7-A58B87B9C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529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287A9103-5ED4-F63E-2827-C60A5F28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>
            <a:extLst>
              <a:ext uri="{FF2B5EF4-FFF2-40B4-BE49-F238E27FC236}">
                <a16:creationId xmlns:a16="http://schemas.microsoft.com/office/drawing/2014/main" id="{812CE057-4DDC-F6CD-6260-DC6DFDC08A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>
            <a:extLst>
              <a:ext uri="{FF2B5EF4-FFF2-40B4-BE49-F238E27FC236}">
                <a16:creationId xmlns:a16="http://schemas.microsoft.com/office/drawing/2014/main" id="{C1033074-4857-EAA8-4994-254F96F362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492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76E3E3B6-C80F-B9AE-78FA-D72409DA7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CE28697E-800E-0759-0E49-4C16A8D7E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EEECB118-FDD3-5D66-30F6-7A355B69F1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60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13DEC42C-7386-012C-9040-CE6195172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>
            <a:extLst>
              <a:ext uri="{FF2B5EF4-FFF2-40B4-BE49-F238E27FC236}">
                <a16:creationId xmlns:a16="http://schemas.microsoft.com/office/drawing/2014/main" id="{7171B1E2-D581-1B22-DCAE-16B6EDBFFD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>
            <a:extLst>
              <a:ext uri="{FF2B5EF4-FFF2-40B4-BE49-F238E27FC236}">
                <a16:creationId xmlns:a16="http://schemas.microsoft.com/office/drawing/2014/main" id="{61590B7A-B188-9241-3964-FAC63952F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432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4D110477-7C99-8CEE-FF1D-73452DBEE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71DB8EAB-74B1-1EEB-D1C2-68E8A8EA2D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9D8E29BC-C42A-C18B-75FD-210F1EAE6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900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6F838B11-4CAC-491D-F66D-5181BCC53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F8050F11-441C-6358-DBC9-93E2AA1419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40BDFE6D-AB81-3C92-3CA4-F550A1357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399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49" name="Google Shape;2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3BF473C5-831B-83D7-0A19-B6940EADA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DCD75688-1AD1-8C01-AC1D-051A52539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A55FBE05-C05A-8995-AA90-9346B284D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063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15EF1036-FD5C-0902-CDBC-9A6EAF42A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3656B2BB-550A-EAAE-ECBD-E276A75E3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AE2418DB-9FAD-F91A-0702-CB931B4DC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60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72E83A72-3710-E7BA-347E-4F5427F4D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>
            <a:extLst>
              <a:ext uri="{FF2B5EF4-FFF2-40B4-BE49-F238E27FC236}">
                <a16:creationId xmlns:a16="http://schemas.microsoft.com/office/drawing/2014/main" id="{A4860755-6CB8-FF52-BD64-F4A0352ED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>
            <a:extLst>
              <a:ext uri="{FF2B5EF4-FFF2-40B4-BE49-F238E27FC236}">
                <a16:creationId xmlns:a16="http://schemas.microsoft.com/office/drawing/2014/main" id="{89D478BF-286B-D215-A1F3-B8DDB3D06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495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F2ED0A45-737A-DA44-8A42-E2BDEEBD9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41C29EB8-C111-B1AE-978E-3851071754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804C1138-2ED7-27D9-A526-EF621B8DC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16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7CECE1CD-B228-EA5A-F2E9-7FADCEBB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A4D0EF8F-C10D-AECE-14B8-E0BC9DB209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DBD905C6-A738-0BB5-E454-6F6822A6B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945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6DBC981C-DE9A-8CC4-80F5-1825EC6AE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5C8D069E-8131-1E2C-A99A-0BBBEB0CCB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8DC68E49-B346-D164-76BA-4EC114B6A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317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234" name="Google Shape;1234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32FDB564-F6B0-334E-4992-911305AAE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>
            <a:extLst>
              <a:ext uri="{FF2B5EF4-FFF2-40B4-BE49-F238E27FC236}">
                <a16:creationId xmlns:a16="http://schemas.microsoft.com/office/drawing/2014/main" id="{5EDEF95C-E168-AAA4-A475-394D5BB024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>
            <a:extLst>
              <a:ext uri="{FF2B5EF4-FFF2-40B4-BE49-F238E27FC236}">
                <a16:creationId xmlns:a16="http://schemas.microsoft.com/office/drawing/2014/main" id="{4B6E445D-2883-4E9A-C2DF-F3C072105F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85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1FC5AD25-33D1-0B23-66D1-5B6F3522F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>
            <a:extLst>
              <a:ext uri="{FF2B5EF4-FFF2-40B4-BE49-F238E27FC236}">
                <a16:creationId xmlns:a16="http://schemas.microsoft.com/office/drawing/2014/main" id="{BACA0A72-5547-1EFD-D2FE-9030CD607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>
            <a:extLst>
              <a:ext uri="{FF2B5EF4-FFF2-40B4-BE49-F238E27FC236}">
                <a16:creationId xmlns:a16="http://schemas.microsoft.com/office/drawing/2014/main" id="{F8A930FD-0DA0-DC79-52AB-E73BA571F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41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235af4bc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6" name="Google Shape;266;g35235af4bc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5E932FAF-879A-CB29-8842-E22548C2F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08:notes">
            <a:extLst>
              <a:ext uri="{FF2B5EF4-FFF2-40B4-BE49-F238E27FC236}">
                <a16:creationId xmlns:a16="http://schemas.microsoft.com/office/drawing/2014/main" id="{BEF13352-B631-E5DE-AD5D-4D37D71D9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0" name="Google Shape;280;g54dda1946d_6_308:notes">
            <a:extLst>
              <a:ext uri="{FF2B5EF4-FFF2-40B4-BE49-F238E27FC236}">
                <a16:creationId xmlns:a16="http://schemas.microsoft.com/office/drawing/2014/main" id="{273F04A3-6AFB-5710-FEE3-4C87D89A49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654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0" y="270438"/>
              <a:ext cx="501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4127700" y="4873063"/>
              <a:ext cx="501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12" name="Google Shape;12;p2"/>
          <p:cNvGrpSpPr/>
          <p:nvPr/>
        </p:nvGrpSpPr>
        <p:grpSpPr>
          <a:xfrm>
            <a:off x="-2357587" y="-2171503"/>
            <a:ext cx="13975399" cy="9967473"/>
            <a:chOff x="-2357587" y="-2171503"/>
            <a:chExt cx="13975399" cy="9967473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194470">
              <a:off x="-1667177" y="3213799"/>
              <a:ext cx="3909151" cy="385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967604">
              <a:off x="5615602" y="-1551726"/>
              <a:ext cx="5630352" cy="3786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35525" y="1282925"/>
            <a:ext cx="6374100" cy="180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835451" y="3086075"/>
            <a:ext cx="6374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3"/>
          <p:cNvGrpSpPr/>
          <p:nvPr/>
        </p:nvGrpSpPr>
        <p:grpSpPr>
          <a:xfrm flipH="1">
            <a:off x="-3651720" y="-1281425"/>
            <a:ext cx="14925962" cy="8308000"/>
            <a:chOff x="-2129655" y="-1281425"/>
            <a:chExt cx="14925962" cy="8308000"/>
          </a:xfrm>
        </p:grpSpPr>
        <p:pic>
          <p:nvPicPr>
            <p:cNvPr id="212" name="Google Shape;212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48137" y="4105300"/>
              <a:ext cx="4343550" cy="292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2">
              <a:off x="-2018715" y="708848"/>
              <a:ext cx="3295649" cy="3517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070252">
              <a:off x="8455951" y="-888081"/>
              <a:ext cx="3576224" cy="40550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23"/>
          <p:cNvGrpSpPr/>
          <p:nvPr/>
        </p:nvGrpSpPr>
        <p:grpSpPr>
          <a:xfrm flipH="1"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216" name="Google Shape;216;p23"/>
            <p:cNvCxnSpPr/>
            <p:nvPr/>
          </p:nvCxnSpPr>
          <p:spPr>
            <a:xfrm>
              <a:off x="0" y="270438"/>
              <a:ext cx="1643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17" name="Google Shape;217;p23"/>
            <p:cNvCxnSpPr/>
            <p:nvPr/>
          </p:nvCxnSpPr>
          <p:spPr>
            <a:xfrm rot="10800000">
              <a:off x="5801100" y="4873063"/>
              <a:ext cx="334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4"/>
          <p:cNvGrpSpPr/>
          <p:nvPr/>
        </p:nvGrpSpPr>
        <p:grpSpPr>
          <a:xfrm flipH="1">
            <a:off x="-3283049" y="-1800752"/>
            <a:ext cx="13455749" cy="8140051"/>
            <a:chOff x="-621424" y="-1800752"/>
            <a:chExt cx="13455749" cy="8140051"/>
          </a:xfrm>
        </p:grpSpPr>
        <p:pic>
          <p:nvPicPr>
            <p:cNvPr id="220" name="Google Shape;220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21424" y="-1800752"/>
              <a:ext cx="3159299" cy="3582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024116">
              <a:off x="8636876" y="2089899"/>
              <a:ext cx="3234976" cy="366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686560">
              <a:off x="8453361" y="-491118"/>
              <a:ext cx="3602009" cy="3844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24"/>
          <p:cNvGrpSpPr/>
          <p:nvPr/>
        </p:nvGrpSpPr>
        <p:grpSpPr>
          <a:xfrm flipH="1"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224" name="Google Shape;224;p24"/>
            <p:cNvCxnSpPr/>
            <p:nvPr/>
          </p:nvCxnSpPr>
          <p:spPr>
            <a:xfrm rot="10800000">
              <a:off x="4127700" y="270438"/>
              <a:ext cx="501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25" name="Google Shape;225;p24"/>
            <p:cNvCxnSpPr/>
            <p:nvPr/>
          </p:nvCxnSpPr>
          <p:spPr>
            <a:xfrm>
              <a:off x="0" y="4873063"/>
              <a:ext cx="8126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2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80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6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88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91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91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04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8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19" name="Google Shape;19;p3"/>
            <p:cNvCxnSpPr/>
            <p:nvPr/>
          </p:nvCxnSpPr>
          <p:spPr>
            <a:xfrm rot="10800000">
              <a:off x="4127700" y="270438"/>
              <a:ext cx="501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0" y="4873063"/>
              <a:ext cx="501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942590" y="25853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942410" y="1716350"/>
            <a:ext cx="52590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-2900055" y="-321691"/>
            <a:ext cx="14981662" cy="7791302"/>
            <a:chOff x="-2900055" y="-321691"/>
            <a:chExt cx="14981662" cy="7791302"/>
          </a:xfrm>
        </p:grpSpPr>
        <p:pic>
          <p:nvPicPr>
            <p:cNvPr id="24" name="Google Shape;24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713823">
              <a:off x="-2593606" y="-270340"/>
              <a:ext cx="3978813" cy="4246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655216">
              <a:off x="5584249" y="3534924"/>
              <a:ext cx="3909150" cy="385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35724">
              <a:off x="8002584" y="513375"/>
              <a:ext cx="3447435" cy="39090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7"/>
          <p:cNvCxnSpPr/>
          <p:nvPr/>
        </p:nvCxnSpPr>
        <p:spPr>
          <a:xfrm rot="10800000">
            <a:off x="434700" y="4882888"/>
            <a:ext cx="8709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56" name="Google Shape;56;p7"/>
          <p:cNvGrpSpPr/>
          <p:nvPr/>
        </p:nvGrpSpPr>
        <p:grpSpPr>
          <a:xfrm>
            <a:off x="-3489897" y="-1599983"/>
            <a:ext cx="5032148" cy="7178257"/>
            <a:chOff x="-3489897" y="-1599983"/>
            <a:chExt cx="5032148" cy="7178257"/>
          </a:xfrm>
        </p:grpSpPr>
        <p:pic>
          <p:nvPicPr>
            <p:cNvPr id="57" name="Google Shape;5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946256">
              <a:off x="-2638326" y="-985352"/>
              <a:ext cx="3329000" cy="3774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499994">
              <a:off x="-2148661" y="1825886"/>
              <a:ext cx="3135773" cy="3555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1230600" y="763388"/>
            <a:ext cx="3567900" cy="11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230600" y="1853213"/>
            <a:ext cx="3567900" cy="25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>
            <a:spLocks noGrp="1"/>
          </p:cNvSpPr>
          <p:nvPr>
            <p:ph type="pic" idx="2"/>
          </p:nvPr>
        </p:nvSpPr>
        <p:spPr>
          <a:xfrm>
            <a:off x="5395775" y="763400"/>
            <a:ext cx="2480100" cy="3616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>
            <a:off x="-1972920" y="-2189350"/>
            <a:ext cx="14154400" cy="10616876"/>
            <a:chOff x="-1972920" y="-2189350"/>
            <a:chExt cx="14154400" cy="10616876"/>
          </a:xfrm>
        </p:grpSpPr>
        <p:pic>
          <p:nvPicPr>
            <p:cNvPr id="65" name="Google Shape;65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810264">
              <a:off x="-1671051" y="-1672981"/>
              <a:ext cx="4030039" cy="2710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494263">
              <a:off x="7653718" y="624239"/>
              <a:ext cx="4093212" cy="40355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668369">
              <a:off x="6939766" y="3842119"/>
              <a:ext cx="3820214" cy="4077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oogle Shape;68;p8"/>
          <p:cNvGrpSpPr/>
          <p:nvPr/>
        </p:nvGrpSpPr>
        <p:grpSpPr>
          <a:xfrm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69" name="Google Shape;69;p8"/>
            <p:cNvCxnSpPr/>
            <p:nvPr/>
          </p:nvCxnSpPr>
          <p:spPr>
            <a:xfrm rot="10800000">
              <a:off x="3733500" y="270438"/>
              <a:ext cx="5410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70" name="Google Shape;70;p8"/>
            <p:cNvCxnSpPr/>
            <p:nvPr/>
          </p:nvCxnSpPr>
          <p:spPr>
            <a:xfrm>
              <a:off x="0" y="4873063"/>
              <a:ext cx="720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-2785755" y="-1139239"/>
            <a:ext cx="14948712" cy="9085458"/>
            <a:chOff x="-2785755" y="-1139239"/>
            <a:chExt cx="14948712" cy="9085458"/>
          </a:xfrm>
        </p:grpSpPr>
        <p:pic>
          <p:nvPicPr>
            <p:cNvPr id="75" name="Google Shape;7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713823">
              <a:off x="-2479306" y="2891960"/>
              <a:ext cx="3978813" cy="4246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137578">
              <a:off x="6143324" y="3404298"/>
              <a:ext cx="3909150" cy="3854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435724">
              <a:off x="8083934" y="-896325"/>
              <a:ext cx="3447435" cy="39090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8" name="Google Shape;78;p9"/>
          <p:cNvCxnSpPr/>
          <p:nvPr/>
        </p:nvCxnSpPr>
        <p:spPr>
          <a:xfrm>
            <a:off x="0" y="270438"/>
            <a:ext cx="843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3"/>
          <p:cNvGrpSpPr/>
          <p:nvPr/>
        </p:nvGrpSpPr>
        <p:grpSpPr>
          <a:xfrm>
            <a:off x="-3636692" y="-1671727"/>
            <a:ext cx="16542930" cy="9090177"/>
            <a:chOff x="-3636692" y="-1671727"/>
            <a:chExt cx="16542930" cy="9090177"/>
          </a:xfrm>
        </p:grpSpPr>
        <p:pic>
          <p:nvPicPr>
            <p:cNvPr id="93" name="Google Shape;9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" y="3894725"/>
              <a:ext cx="5239300" cy="352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69092">
              <a:off x="-2854591" y="119631"/>
              <a:ext cx="3877128" cy="413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516187">
              <a:off x="8455951" y="-1116680"/>
              <a:ext cx="3576224" cy="40550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" name="Google Shape;96;p13"/>
          <p:cNvGrpSpPr/>
          <p:nvPr/>
        </p:nvGrpSpPr>
        <p:grpSpPr>
          <a:xfrm>
            <a:off x="0" y="270438"/>
            <a:ext cx="9144000" cy="4602625"/>
            <a:chOff x="0" y="270438"/>
            <a:chExt cx="9144000" cy="4602625"/>
          </a:xfrm>
        </p:grpSpPr>
        <p:cxnSp>
          <p:nvCxnSpPr>
            <p:cNvPr id="97" name="Google Shape;97;p13"/>
            <p:cNvCxnSpPr/>
            <p:nvPr/>
          </p:nvCxnSpPr>
          <p:spPr>
            <a:xfrm>
              <a:off x="0" y="270438"/>
              <a:ext cx="1643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98" name="Google Shape;98;p13"/>
            <p:cNvCxnSpPr/>
            <p:nvPr/>
          </p:nvCxnSpPr>
          <p:spPr>
            <a:xfrm rot="10800000">
              <a:off x="5801100" y="4873063"/>
              <a:ext cx="334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2" hasCustomPrompt="1"/>
          </p:nvPr>
        </p:nvSpPr>
        <p:spPr>
          <a:xfrm>
            <a:off x="711410" y="1480883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 hasCustomPrompt="1"/>
          </p:nvPr>
        </p:nvSpPr>
        <p:spPr>
          <a:xfrm>
            <a:off x="711410" y="3066691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850" y="1480883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850" y="3066691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6" hasCustomPrompt="1"/>
          </p:nvPr>
        </p:nvSpPr>
        <p:spPr>
          <a:xfrm>
            <a:off x="6130250" y="1480883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6130250" y="3066691"/>
            <a:ext cx="2304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710800" y="2064875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8"/>
          </p:nvPr>
        </p:nvSpPr>
        <p:spPr>
          <a:xfrm>
            <a:off x="3419243" y="2064875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9"/>
          </p:nvPr>
        </p:nvSpPr>
        <p:spPr>
          <a:xfrm>
            <a:off x="6129647" y="2064875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3"/>
          </p:nvPr>
        </p:nvSpPr>
        <p:spPr>
          <a:xfrm>
            <a:off x="710800" y="3650750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3420224" y="3650750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5"/>
          </p:nvPr>
        </p:nvSpPr>
        <p:spPr>
          <a:xfrm>
            <a:off x="6129647" y="3650750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8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720000" y="1105800"/>
            <a:ext cx="6972000" cy="19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6724894" y="-168751"/>
            <a:ext cx="6374068" cy="7911614"/>
            <a:chOff x="6724894" y="-168751"/>
            <a:chExt cx="6374068" cy="7911614"/>
          </a:xfrm>
        </p:grpSpPr>
        <p:pic>
          <p:nvPicPr>
            <p:cNvPr id="136" name="Google Shape;13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239449">
              <a:off x="7970724" y="439900"/>
              <a:ext cx="3139348" cy="3350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967604">
              <a:off x="7096752" y="3336361"/>
              <a:ext cx="5630352" cy="3786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3" r:id="rId9"/>
    <p:sldLayoutId id="2147483669" r:id="rId10"/>
    <p:sldLayoutId id="2147483670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ot-check.sit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pot-check.sit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pot-check.sit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pot-check.sit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pot-check.sit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ctrTitle"/>
          </p:nvPr>
        </p:nvSpPr>
        <p:spPr>
          <a:xfrm>
            <a:off x="835450" y="2088888"/>
            <a:ext cx="6374100" cy="965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Capstone Project</a:t>
            </a:r>
            <a:br>
              <a:rPr lang="en-US" sz="3200" dirty="0"/>
            </a:br>
            <a:r>
              <a:rPr lang="en-US" sz="2000" dirty="0"/>
              <a:t>SME Screen: Right First Applications</a:t>
            </a:r>
            <a:endParaRPr sz="20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763C575-A340-77CB-33A2-AD8CE6620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96" y="575350"/>
            <a:ext cx="1139152" cy="19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15A48BB-82E8-F1FE-6431-81ABDBFC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17" y="575350"/>
            <a:ext cx="1025959" cy="19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C65BD-2B44-0519-1997-00B785293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0" y="314740"/>
            <a:ext cx="1126721" cy="825747"/>
          </a:xfrm>
          <a:prstGeom prst="rect">
            <a:avLst/>
          </a:prstGeom>
        </p:spPr>
      </p:pic>
      <p:pic>
        <p:nvPicPr>
          <p:cNvPr id="1042" name="Picture 18" descr="Advantage Assam 2.0 - Apps on Google Play">
            <a:extLst>
              <a:ext uri="{FF2B5EF4-FFF2-40B4-BE49-F238E27FC236}">
                <a16:creationId xmlns:a16="http://schemas.microsoft.com/office/drawing/2014/main" id="{ED4AA6F6-F7B2-97F5-65BA-A3D2CD9ED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880" y="314740"/>
            <a:ext cx="825747" cy="82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CE69A68-0CA4-40C2-B48E-825D58512036}"/>
              </a:ext>
            </a:extLst>
          </p:cNvPr>
          <p:cNvSpPr/>
          <p:nvPr/>
        </p:nvSpPr>
        <p:spPr>
          <a:xfrm>
            <a:off x="3429000" y="0"/>
            <a:ext cx="5715000" cy="5143500"/>
          </a:xfrm>
          <a:prstGeom prst="rect">
            <a:avLst/>
          </a:prstGeom>
          <a:solidFill>
            <a:srgbClr val="050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75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440085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Pre-Screening Process: Initial Checks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3925119" y="1538660"/>
            <a:ext cx="472276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Before full underwriting, applications undergo a crucial pre-screening based on key criteria.</a:t>
            </a:r>
            <a:endParaRPr lang="en-US" sz="109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19" y="2151757"/>
            <a:ext cx="708794" cy="850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75672" y="2293516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SME Classification</a:t>
            </a:r>
            <a:endParaRPr lang="en-US" sz="1375" dirty="0"/>
          </a:p>
        </p:txBody>
      </p:sp>
      <p:sp>
        <p:nvSpPr>
          <p:cNvPr id="7" name="Text 3"/>
          <p:cNvSpPr/>
          <p:nvPr/>
        </p:nvSpPr>
        <p:spPr>
          <a:xfrm>
            <a:off x="4775671" y="2600028"/>
            <a:ext cx="38722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Categorizing businesses by size and turnover.</a:t>
            </a:r>
            <a:endParaRPr lang="en-US" sz="109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19" y="3002310"/>
            <a:ext cx="708794" cy="8505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75672" y="3144069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Loan Eligibility</a:t>
            </a:r>
            <a:endParaRPr lang="en-US" sz="1375" dirty="0"/>
          </a:p>
        </p:txBody>
      </p:sp>
      <p:sp>
        <p:nvSpPr>
          <p:cNvPr id="10" name="Text 5"/>
          <p:cNvSpPr/>
          <p:nvPr/>
        </p:nvSpPr>
        <p:spPr>
          <a:xfrm>
            <a:off x="4775671" y="3450581"/>
            <a:ext cx="38722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Assessing based on income and business nature.</a:t>
            </a:r>
            <a:endParaRPr lang="en-US" sz="109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119" y="3852862"/>
            <a:ext cx="708794" cy="8505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75672" y="3994621"/>
            <a:ext cx="185968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Document Verification</a:t>
            </a:r>
            <a:endParaRPr lang="en-US" sz="1375" dirty="0"/>
          </a:p>
        </p:txBody>
      </p:sp>
      <p:sp>
        <p:nvSpPr>
          <p:cNvPr id="13" name="Text 7"/>
          <p:cNvSpPr/>
          <p:nvPr/>
        </p:nvSpPr>
        <p:spPr>
          <a:xfrm>
            <a:off x="4775671" y="4301134"/>
            <a:ext cx="38722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all required documents are present.</a:t>
            </a:r>
            <a:endParaRPr lang="en-US" sz="109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4B4757AE-120B-8679-AA56-237057145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16724C70-2FE2-FD5D-06CB-99EBB66274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434" y="143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Solution Overview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9D8B197F-8353-11CC-3873-84777FD46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0434" y="716275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100" b="1" dirty="0"/>
              <a:t>1. Description</a:t>
            </a:r>
            <a:endParaRPr lang="en-US" sz="1100" dirty="0"/>
          </a:p>
          <a:p>
            <a:r>
              <a:rPr lang="en-US" sz="1100" dirty="0"/>
              <a:t>SpotCheck is a </a:t>
            </a:r>
            <a:r>
              <a:rPr lang="en-US" sz="1100" b="1" dirty="0"/>
              <a:t>React &amp; Node.js</a:t>
            </a:r>
            <a:r>
              <a:rPr lang="en-US" sz="1100" dirty="0"/>
              <a:t> based platform. It features a "Smart Wizard" for new applications that guides users through eligibility criteria. It also includes a "Legacy Database" feature that uses the user's verified profile to instantly check eligibility for historical loan opportunities.</a:t>
            </a:r>
            <a:br>
              <a:rPr lang="en-US" sz="1100" dirty="0"/>
            </a:br>
            <a:endParaRPr lang="en-US" sz="1100" dirty="0"/>
          </a:p>
          <a:p>
            <a:pPr marL="152400" indent="0">
              <a:buNone/>
            </a:pPr>
            <a:r>
              <a:rPr lang="en-US" sz="1100" b="1" dirty="0"/>
              <a:t>2. Design Considerations</a:t>
            </a:r>
            <a:endParaRPr lang="en-US" sz="1100" dirty="0"/>
          </a:p>
          <a:p>
            <a:r>
              <a:rPr lang="en-US" sz="1100" b="1" dirty="0"/>
              <a:t>User Experience (UX):</a:t>
            </a:r>
            <a:r>
              <a:rPr lang="en-US" sz="1100" dirty="0"/>
              <a:t> Adopted a "Cozy Cream" theme (#fdfbf7) to reduce eye strain, moving away from sterile corporate white. Used distinct color coding (Indigo for Admins, Emerald for Users) for immediate role recognition.</a:t>
            </a:r>
          </a:p>
          <a:p>
            <a:r>
              <a:rPr lang="en-US" sz="1100" b="1" dirty="0"/>
              <a:t>Data Integrity:</a:t>
            </a:r>
            <a:r>
              <a:rPr lang="en-US" sz="1100" dirty="0"/>
              <a:t> Implemented strict validation where </a:t>
            </a:r>
            <a:r>
              <a:rPr lang="en-US" sz="1100" i="1" dirty="0"/>
              <a:t>Loan Amount</a:t>
            </a:r>
            <a:r>
              <a:rPr lang="en-US" sz="1100" dirty="0"/>
              <a:t> cannot exceed </a:t>
            </a:r>
            <a:r>
              <a:rPr lang="en-US" sz="1100" i="1" dirty="0"/>
              <a:t>Turnover</a:t>
            </a:r>
            <a:r>
              <a:rPr lang="en-US" sz="1100" dirty="0"/>
              <a:t>, and specific documents are mandatory based on the entity type (Sole Trader vs. Company).</a:t>
            </a:r>
          </a:p>
          <a:p>
            <a:r>
              <a:rPr lang="en-US" sz="1100" b="1" dirty="0"/>
              <a:t>Scalability:</a:t>
            </a:r>
            <a:r>
              <a:rPr lang="en-US" sz="1100" dirty="0"/>
              <a:t> The architecture separates the Client and Server, allowing them to be scaled independently behind an Nginx reverse proxy.</a:t>
            </a:r>
            <a:br>
              <a:rPr lang="en-US" sz="1100" dirty="0"/>
            </a:br>
            <a:endParaRPr lang="en-US" sz="1100" dirty="0"/>
          </a:p>
          <a:p>
            <a:pPr marL="152400" indent="0">
              <a:buNone/>
            </a:pPr>
            <a:r>
              <a:rPr lang="en-US" sz="1100" b="1" dirty="0"/>
              <a:t>3. Use Cases</a:t>
            </a:r>
            <a:endParaRPr lang="en-US" sz="1100" dirty="0"/>
          </a:p>
          <a:p>
            <a:r>
              <a:rPr lang="en-US" sz="1100" b="1" dirty="0"/>
              <a:t>Applicant:</a:t>
            </a:r>
            <a:endParaRPr lang="en-US" sz="1100" dirty="0"/>
          </a:p>
          <a:p>
            <a:pPr lvl="1"/>
            <a:r>
              <a:rPr lang="en-US" sz="1100" dirty="0"/>
              <a:t>Check loan eligibility via the Wizard.</a:t>
            </a:r>
          </a:p>
          <a:p>
            <a:pPr lvl="1"/>
            <a:r>
              <a:rPr lang="en-US" sz="1100" dirty="0"/>
              <a:t>"One-Click Apply" for pre-matched Legacy Opportunities.</a:t>
            </a:r>
          </a:p>
          <a:p>
            <a:pPr lvl="1"/>
            <a:r>
              <a:rPr lang="en-US" sz="1100" dirty="0"/>
              <a:t>Revoke applications that are still under review.</a:t>
            </a:r>
          </a:p>
          <a:p>
            <a:pPr lvl="1"/>
            <a:r>
              <a:rPr lang="en-US" sz="1100" dirty="0"/>
              <a:t>Chat with "</a:t>
            </a:r>
            <a:r>
              <a:rPr lang="en-US" sz="1100" dirty="0" err="1"/>
              <a:t>SpotBot</a:t>
            </a:r>
            <a:r>
              <a:rPr lang="en-US" sz="1100" dirty="0"/>
              <a:t>" for instant support.</a:t>
            </a:r>
          </a:p>
          <a:p>
            <a:r>
              <a:rPr lang="en-US" sz="1100" b="1" dirty="0"/>
              <a:t>Bank Administrator:</a:t>
            </a:r>
            <a:endParaRPr lang="en-US" sz="1100" dirty="0"/>
          </a:p>
          <a:p>
            <a:pPr lvl="1"/>
            <a:r>
              <a:rPr lang="en-US" sz="1100" dirty="0"/>
              <a:t>Visualize total pipeline volume via Charts.</a:t>
            </a:r>
          </a:p>
          <a:p>
            <a:pPr lvl="1"/>
            <a:r>
              <a:rPr lang="en-US" sz="1100" dirty="0"/>
              <a:t>Approve or Reject applications with one click.</a:t>
            </a:r>
          </a:p>
          <a:p>
            <a:pPr lvl="1"/>
            <a:r>
              <a:rPr lang="en-US" sz="1100" dirty="0"/>
              <a:t>Monitor sector-wise demand.</a:t>
            </a:r>
          </a:p>
        </p:txBody>
      </p:sp>
      <p:grpSp>
        <p:nvGrpSpPr>
          <p:cNvPr id="2" name="Google Shape;340;p35">
            <a:extLst>
              <a:ext uri="{FF2B5EF4-FFF2-40B4-BE49-F238E27FC236}">
                <a16:creationId xmlns:a16="http://schemas.microsoft.com/office/drawing/2014/main" id="{D2175357-0577-5DBF-09CC-415A633DBCFA}"/>
              </a:ext>
            </a:extLst>
          </p:cNvPr>
          <p:cNvGrpSpPr/>
          <p:nvPr/>
        </p:nvGrpSpPr>
        <p:grpSpPr>
          <a:xfrm>
            <a:off x="118102" y="821612"/>
            <a:ext cx="354171" cy="328059"/>
            <a:chOff x="3504096" y="1181174"/>
            <a:chExt cx="448221" cy="415175"/>
          </a:xfrm>
        </p:grpSpPr>
        <p:sp>
          <p:nvSpPr>
            <p:cNvPr id="3" name="Google Shape;341;p35">
              <a:extLst>
                <a:ext uri="{FF2B5EF4-FFF2-40B4-BE49-F238E27FC236}">
                  <a16:creationId xmlns:a16="http://schemas.microsoft.com/office/drawing/2014/main" id="{99FC19E1-D3A8-0489-FE35-8A75E9E01252}"/>
                </a:ext>
              </a:extLst>
            </p:cNvPr>
            <p:cNvSpPr/>
            <p:nvPr/>
          </p:nvSpPr>
          <p:spPr>
            <a:xfrm>
              <a:off x="3504096" y="1181174"/>
              <a:ext cx="448221" cy="415175"/>
            </a:xfrm>
            <a:custGeom>
              <a:avLst/>
              <a:gdLst/>
              <a:ahLst/>
              <a:cxnLst/>
              <a:rect l="l" t="t" r="r" b="b"/>
              <a:pathLst>
                <a:path w="19057" h="17652" extrusionOk="0">
                  <a:moveTo>
                    <a:pt x="9529" y="16071"/>
                  </a:moveTo>
                  <a:cubicBezTo>
                    <a:pt x="9812" y="16071"/>
                    <a:pt x="10038" y="16303"/>
                    <a:pt x="10038" y="16580"/>
                  </a:cubicBezTo>
                  <a:cubicBezTo>
                    <a:pt x="10038" y="16860"/>
                    <a:pt x="9812" y="17092"/>
                    <a:pt x="9529" y="17092"/>
                  </a:cubicBezTo>
                  <a:cubicBezTo>
                    <a:pt x="9246" y="17092"/>
                    <a:pt x="9017" y="16863"/>
                    <a:pt x="9017" y="16580"/>
                  </a:cubicBezTo>
                  <a:cubicBezTo>
                    <a:pt x="9017" y="16297"/>
                    <a:pt x="9246" y="16071"/>
                    <a:pt x="9529" y="16071"/>
                  </a:cubicBezTo>
                  <a:close/>
                  <a:moveTo>
                    <a:pt x="656" y="1"/>
                  </a:moveTo>
                  <a:cubicBezTo>
                    <a:pt x="296" y="1"/>
                    <a:pt x="1" y="295"/>
                    <a:pt x="1" y="656"/>
                  </a:cubicBezTo>
                  <a:lnTo>
                    <a:pt x="1" y="1781"/>
                  </a:lnTo>
                  <a:cubicBezTo>
                    <a:pt x="1" y="2135"/>
                    <a:pt x="281" y="2421"/>
                    <a:pt x="632" y="2433"/>
                  </a:cubicBezTo>
                  <a:lnTo>
                    <a:pt x="632" y="9722"/>
                  </a:lnTo>
                  <a:cubicBezTo>
                    <a:pt x="632" y="9877"/>
                    <a:pt x="757" y="10002"/>
                    <a:pt x="912" y="10002"/>
                  </a:cubicBezTo>
                  <a:cubicBezTo>
                    <a:pt x="1064" y="10002"/>
                    <a:pt x="1189" y="9877"/>
                    <a:pt x="1189" y="9722"/>
                  </a:cubicBezTo>
                  <a:lnTo>
                    <a:pt x="1189" y="2430"/>
                  </a:lnTo>
                  <a:lnTo>
                    <a:pt x="14553" y="2430"/>
                  </a:lnTo>
                  <a:cubicBezTo>
                    <a:pt x="14705" y="2430"/>
                    <a:pt x="14833" y="2305"/>
                    <a:pt x="14833" y="2153"/>
                  </a:cubicBezTo>
                  <a:cubicBezTo>
                    <a:pt x="14833" y="1998"/>
                    <a:pt x="14705" y="1873"/>
                    <a:pt x="14553" y="1873"/>
                  </a:cubicBezTo>
                  <a:lnTo>
                    <a:pt x="653" y="1873"/>
                  </a:lnTo>
                  <a:cubicBezTo>
                    <a:pt x="602" y="1873"/>
                    <a:pt x="558" y="1831"/>
                    <a:pt x="558" y="1775"/>
                  </a:cubicBezTo>
                  <a:lnTo>
                    <a:pt x="558" y="653"/>
                  </a:lnTo>
                  <a:cubicBezTo>
                    <a:pt x="558" y="602"/>
                    <a:pt x="596" y="557"/>
                    <a:pt x="653" y="557"/>
                  </a:cubicBezTo>
                  <a:lnTo>
                    <a:pt x="18399" y="557"/>
                  </a:lnTo>
                  <a:cubicBezTo>
                    <a:pt x="18449" y="557"/>
                    <a:pt x="18494" y="596"/>
                    <a:pt x="18494" y="653"/>
                  </a:cubicBezTo>
                  <a:lnTo>
                    <a:pt x="18494" y="1778"/>
                  </a:lnTo>
                  <a:cubicBezTo>
                    <a:pt x="18494" y="1828"/>
                    <a:pt x="18452" y="1873"/>
                    <a:pt x="18399" y="1873"/>
                  </a:cubicBezTo>
                  <a:lnTo>
                    <a:pt x="15794" y="1873"/>
                  </a:lnTo>
                  <a:cubicBezTo>
                    <a:pt x="15640" y="1873"/>
                    <a:pt x="15514" y="2001"/>
                    <a:pt x="15514" y="2153"/>
                  </a:cubicBezTo>
                  <a:cubicBezTo>
                    <a:pt x="15514" y="2305"/>
                    <a:pt x="15640" y="2433"/>
                    <a:pt x="15794" y="2433"/>
                  </a:cubicBezTo>
                  <a:lnTo>
                    <a:pt x="17863" y="2433"/>
                  </a:lnTo>
                  <a:lnTo>
                    <a:pt x="17863" y="13782"/>
                  </a:lnTo>
                  <a:cubicBezTo>
                    <a:pt x="17863" y="13836"/>
                    <a:pt x="17821" y="13877"/>
                    <a:pt x="17768" y="13877"/>
                  </a:cubicBezTo>
                  <a:lnTo>
                    <a:pt x="1278" y="13877"/>
                  </a:lnTo>
                  <a:cubicBezTo>
                    <a:pt x="1227" y="13877"/>
                    <a:pt x="1186" y="13836"/>
                    <a:pt x="1186" y="13782"/>
                  </a:cubicBezTo>
                  <a:lnTo>
                    <a:pt x="1186" y="10963"/>
                  </a:lnTo>
                  <a:cubicBezTo>
                    <a:pt x="1186" y="10808"/>
                    <a:pt x="1061" y="10683"/>
                    <a:pt x="906" y="10683"/>
                  </a:cubicBezTo>
                  <a:cubicBezTo>
                    <a:pt x="754" y="10683"/>
                    <a:pt x="629" y="10808"/>
                    <a:pt x="629" y="10963"/>
                  </a:cubicBezTo>
                  <a:lnTo>
                    <a:pt x="629" y="13782"/>
                  </a:lnTo>
                  <a:cubicBezTo>
                    <a:pt x="629" y="14139"/>
                    <a:pt x="921" y="14434"/>
                    <a:pt x="1278" y="14434"/>
                  </a:cubicBezTo>
                  <a:lnTo>
                    <a:pt x="9246" y="14434"/>
                  </a:lnTo>
                  <a:lnTo>
                    <a:pt x="9246" y="15553"/>
                  </a:lnTo>
                  <a:cubicBezTo>
                    <a:pt x="8791" y="15675"/>
                    <a:pt x="8457" y="16089"/>
                    <a:pt x="8457" y="16586"/>
                  </a:cubicBezTo>
                  <a:cubicBezTo>
                    <a:pt x="8457" y="17172"/>
                    <a:pt x="8936" y="17651"/>
                    <a:pt x="9523" y="17651"/>
                  </a:cubicBezTo>
                  <a:cubicBezTo>
                    <a:pt x="10112" y="17651"/>
                    <a:pt x="10591" y="17172"/>
                    <a:pt x="10591" y="16586"/>
                  </a:cubicBezTo>
                  <a:cubicBezTo>
                    <a:pt x="10591" y="16095"/>
                    <a:pt x="10258" y="15678"/>
                    <a:pt x="9803" y="15553"/>
                  </a:cubicBezTo>
                  <a:lnTo>
                    <a:pt x="9803" y="14434"/>
                  </a:lnTo>
                  <a:lnTo>
                    <a:pt x="17768" y="14434"/>
                  </a:lnTo>
                  <a:cubicBezTo>
                    <a:pt x="18125" y="14434"/>
                    <a:pt x="18420" y="14139"/>
                    <a:pt x="18420" y="13782"/>
                  </a:cubicBezTo>
                  <a:lnTo>
                    <a:pt x="18420" y="2433"/>
                  </a:lnTo>
                  <a:cubicBezTo>
                    <a:pt x="18771" y="2421"/>
                    <a:pt x="19048" y="2129"/>
                    <a:pt x="19048" y="1781"/>
                  </a:cubicBezTo>
                  <a:lnTo>
                    <a:pt x="19048" y="653"/>
                  </a:lnTo>
                  <a:cubicBezTo>
                    <a:pt x="19057" y="293"/>
                    <a:pt x="18762" y="1"/>
                    <a:pt x="18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42;p35">
              <a:extLst>
                <a:ext uri="{FF2B5EF4-FFF2-40B4-BE49-F238E27FC236}">
                  <a16:creationId xmlns:a16="http://schemas.microsoft.com/office/drawing/2014/main" id="{3EDAADD5-0A8C-7F82-5648-D698AF0237B8}"/>
                </a:ext>
              </a:extLst>
            </p:cNvPr>
            <p:cNvSpPr/>
            <p:nvPr/>
          </p:nvSpPr>
          <p:spPr>
            <a:xfrm>
              <a:off x="3842878" y="1445469"/>
              <a:ext cx="59106" cy="13171"/>
            </a:xfrm>
            <a:custGeom>
              <a:avLst/>
              <a:gdLst/>
              <a:ahLst/>
              <a:cxnLst/>
              <a:rect l="l" t="t" r="r" b="b"/>
              <a:pathLst>
                <a:path w="2513" h="560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2233" y="560"/>
                  </a:lnTo>
                  <a:cubicBezTo>
                    <a:pt x="2387" y="560"/>
                    <a:pt x="2512" y="432"/>
                    <a:pt x="2512" y="280"/>
                  </a:cubicBezTo>
                  <a:cubicBezTo>
                    <a:pt x="2512" y="128"/>
                    <a:pt x="2387" y="0"/>
                    <a:pt x="2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3;p35">
              <a:extLst>
                <a:ext uri="{FF2B5EF4-FFF2-40B4-BE49-F238E27FC236}">
                  <a16:creationId xmlns:a16="http://schemas.microsoft.com/office/drawing/2014/main" id="{312ED34E-28F9-B83C-27D2-C79C4FFA60BD}"/>
                </a:ext>
              </a:extLst>
            </p:cNvPr>
            <p:cNvSpPr/>
            <p:nvPr/>
          </p:nvSpPr>
          <p:spPr>
            <a:xfrm>
              <a:off x="3796873" y="1468918"/>
              <a:ext cx="105111" cy="13171"/>
            </a:xfrm>
            <a:custGeom>
              <a:avLst/>
              <a:gdLst/>
              <a:ahLst/>
              <a:cxnLst/>
              <a:rect l="l" t="t" r="r" b="b"/>
              <a:pathLst>
                <a:path w="4469" h="560" extrusionOk="0">
                  <a:moveTo>
                    <a:pt x="280" y="0"/>
                  </a:moveTo>
                  <a:cubicBezTo>
                    <a:pt x="126" y="0"/>
                    <a:pt x="1" y="128"/>
                    <a:pt x="1" y="280"/>
                  </a:cubicBezTo>
                  <a:cubicBezTo>
                    <a:pt x="1" y="432"/>
                    <a:pt x="123" y="560"/>
                    <a:pt x="280" y="560"/>
                  </a:cubicBezTo>
                  <a:lnTo>
                    <a:pt x="4189" y="560"/>
                  </a:lnTo>
                  <a:cubicBezTo>
                    <a:pt x="4340" y="560"/>
                    <a:pt x="4468" y="432"/>
                    <a:pt x="4468" y="280"/>
                  </a:cubicBezTo>
                  <a:cubicBezTo>
                    <a:pt x="4468" y="128"/>
                    <a:pt x="4340" y="0"/>
                    <a:pt x="4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4;p35">
              <a:extLst>
                <a:ext uri="{FF2B5EF4-FFF2-40B4-BE49-F238E27FC236}">
                  <a16:creationId xmlns:a16="http://schemas.microsoft.com/office/drawing/2014/main" id="{4D15C421-CA31-1A53-9ABE-C9D62CB1D385}"/>
                </a:ext>
              </a:extLst>
            </p:cNvPr>
            <p:cNvSpPr/>
            <p:nvPr/>
          </p:nvSpPr>
          <p:spPr>
            <a:xfrm>
              <a:off x="3796873" y="1273020"/>
              <a:ext cx="21874" cy="13124"/>
            </a:xfrm>
            <a:custGeom>
              <a:avLst/>
              <a:gdLst/>
              <a:ahLst/>
              <a:cxnLst/>
              <a:rect l="l" t="t" r="r" b="b"/>
              <a:pathLst>
                <a:path w="930" h="558" extrusionOk="0">
                  <a:moveTo>
                    <a:pt x="280" y="1"/>
                  </a:moveTo>
                  <a:cubicBezTo>
                    <a:pt x="126" y="1"/>
                    <a:pt x="1" y="126"/>
                    <a:pt x="1" y="278"/>
                  </a:cubicBezTo>
                  <a:cubicBezTo>
                    <a:pt x="1" y="433"/>
                    <a:pt x="123" y="558"/>
                    <a:pt x="280" y="558"/>
                  </a:cubicBezTo>
                  <a:lnTo>
                    <a:pt x="653" y="558"/>
                  </a:lnTo>
                  <a:cubicBezTo>
                    <a:pt x="804" y="558"/>
                    <a:pt x="929" y="433"/>
                    <a:pt x="929" y="278"/>
                  </a:cubicBezTo>
                  <a:cubicBezTo>
                    <a:pt x="929" y="126"/>
                    <a:pt x="804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5;p35">
              <a:extLst>
                <a:ext uri="{FF2B5EF4-FFF2-40B4-BE49-F238E27FC236}">
                  <a16:creationId xmlns:a16="http://schemas.microsoft.com/office/drawing/2014/main" id="{A27A770F-2DD6-533D-1A7C-C931DCB97C13}"/>
                </a:ext>
              </a:extLst>
            </p:cNvPr>
            <p:cNvSpPr/>
            <p:nvPr/>
          </p:nvSpPr>
          <p:spPr>
            <a:xfrm>
              <a:off x="3829778" y="1273020"/>
              <a:ext cx="72206" cy="13124"/>
            </a:xfrm>
            <a:custGeom>
              <a:avLst/>
              <a:gdLst/>
              <a:ahLst/>
              <a:cxnLst/>
              <a:rect l="l" t="t" r="r" b="b"/>
              <a:pathLst>
                <a:path w="3070" h="558" extrusionOk="0">
                  <a:moveTo>
                    <a:pt x="280" y="1"/>
                  </a:moveTo>
                  <a:cubicBezTo>
                    <a:pt x="126" y="1"/>
                    <a:pt x="1" y="126"/>
                    <a:pt x="1" y="278"/>
                  </a:cubicBezTo>
                  <a:cubicBezTo>
                    <a:pt x="1" y="433"/>
                    <a:pt x="126" y="558"/>
                    <a:pt x="280" y="558"/>
                  </a:cubicBezTo>
                  <a:lnTo>
                    <a:pt x="2790" y="558"/>
                  </a:lnTo>
                  <a:cubicBezTo>
                    <a:pt x="2944" y="558"/>
                    <a:pt x="3069" y="433"/>
                    <a:pt x="3069" y="278"/>
                  </a:cubicBezTo>
                  <a:cubicBezTo>
                    <a:pt x="3069" y="126"/>
                    <a:pt x="2944" y="1"/>
                    <a:pt x="2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6;p35">
              <a:extLst>
                <a:ext uri="{FF2B5EF4-FFF2-40B4-BE49-F238E27FC236}">
                  <a16:creationId xmlns:a16="http://schemas.microsoft.com/office/drawing/2014/main" id="{5C64D3F5-3682-A070-C7BC-99029ED6A522}"/>
                </a:ext>
              </a:extLst>
            </p:cNvPr>
            <p:cNvSpPr/>
            <p:nvPr/>
          </p:nvSpPr>
          <p:spPr>
            <a:xfrm>
              <a:off x="3796873" y="1296493"/>
              <a:ext cx="105111" cy="13101"/>
            </a:xfrm>
            <a:custGeom>
              <a:avLst/>
              <a:gdLst/>
              <a:ahLst/>
              <a:cxnLst/>
              <a:rect l="l" t="t" r="r" b="b"/>
              <a:pathLst>
                <a:path w="4469" h="557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32"/>
                    <a:pt x="123" y="557"/>
                    <a:pt x="280" y="557"/>
                  </a:cubicBezTo>
                  <a:lnTo>
                    <a:pt x="4189" y="557"/>
                  </a:lnTo>
                  <a:cubicBezTo>
                    <a:pt x="4340" y="557"/>
                    <a:pt x="4468" y="432"/>
                    <a:pt x="4468" y="277"/>
                  </a:cubicBezTo>
                  <a:cubicBezTo>
                    <a:pt x="4468" y="125"/>
                    <a:pt x="4340" y="0"/>
                    <a:pt x="4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7;p35">
              <a:extLst>
                <a:ext uri="{FF2B5EF4-FFF2-40B4-BE49-F238E27FC236}">
                  <a16:creationId xmlns:a16="http://schemas.microsoft.com/office/drawing/2014/main" id="{4F31FE67-6B35-20D1-9FD4-34F3F4490EBA}"/>
                </a:ext>
              </a:extLst>
            </p:cNvPr>
            <p:cNvSpPr/>
            <p:nvPr/>
          </p:nvSpPr>
          <p:spPr>
            <a:xfrm>
              <a:off x="3796873" y="1335748"/>
              <a:ext cx="105111" cy="84672"/>
            </a:xfrm>
            <a:custGeom>
              <a:avLst/>
              <a:gdLst/>
              <a:ahLst/>
              <a:cxnLst/>
              <a:rect l="l" t="t" r="r" b="b"/>
              <a:pathLst>
                <a:path w="4469" h="3600" extrusionOk="0">
                  <a:moveTo>
                    <a:pt x="283" y="1"/>
                  </a:moveTo>
                  <a:cubicBezTo>
                    <a:pt x="132" y="1"/>
                    <a:pt x="4" y="126"/>
                    <a:pt x="4" y="281"/>
                  </a:cubicBezTo>
                  <a:lnTo>
                    <a:pt x="4" y="3320"/>
                  </a:lnTo>
                  <a:lnTo>
                    <a:pt x="1" y="3320"/>
                  </a:lnTo>
                  <a:cubicBezTo>
                    <a:pt x="1" y="3471"/>
                    <a:pt x="126" y="3599"/>
                    <a:pt x="280" y="3599"/>
                  </a:cubicBezTo>
                  <a:lnTo>
                    <a:pt x="4189" y="3599"/>
                  </a:lnTo>
                  <a:cubicBezTo>
                    <a:pt x="4340" y="3599"/>
                    <a:pt x="4468" y="3471"/>
                    <a:pt x="4468" y="3320"/>
                  </a:cubicBezTo>
                  <a:cubicBezTo>
                    <a:pt x="4468" y="3168"/>
                    <a:pt x="4340" y="3040"/>
                    <a:pt x="4189" y="3040"/>
                  </a:cubicBezTo>
                  <a:lnTo>
                    <a:pt x="3519" y="3040"/>
                  </a:lnTo>
                  <a:lnTo>
                    <a:pt x="3519" y="611"/>
                  </a:lnTo>
                  <a:cubicBezTo>
                    <a:pt x="3519" y="456"/>
                    <a:pt x="3394" y="331"/>
                    <a:pt x="3242" y="331"/>
                  </a:cubicBezTo>
                  <a:cubicBezTo>
                    <a:pt x="3087" y="331"/>
                    <a:pt x="2962" y="456"/>
                    <a:pt x="2962" y="611"/>
                  </a:cubicBezTo>
                  <a:lnTo>
                    <a:pt x="2962" y="3040"/>
                  </a:lnTo>
                  <a:lnTo>
                    <a:pt x="2516" y="3040"/>
                  </a:lnTo>
                  <a:lnTo>
                    <a:pt x="2516" y="2144"/>
                  </a:lnTo>
                  <a:cubicBezTo>
                    <a:pt x="2516" y="1992"/>
                    <a:pt x="2388" y="1864"/>
                    <a:pt x="2236" y="1864"/>
                  </a:cubicBezTo>
                  <a:cubicBezTo>
                    <a:pt x="2084" y="1864"/>
                    <a:pt x="1956" y="1992"/>
                    <a:pt x="1956" y="2144"/>
                  </a:cubicBezTo>
                  <a:lnTo>
                    <a:pt x="1956" y="3040"/>
                  </a:lnTo>
                  <a:lnTo>
                    <a:pt x="1510" y="3040"/>
                  </a:lnTo>
                  <a:lnTo>
                    <a:pt x="1510" y="1436"/>
                  </a:lnTo>
                  <a:cubicBezTo>
                    <a:pt x="1510" y="1284"/>
                    <a:pt x="1385" y="1159"/>
                    <a:pt x="1233" y="1159"/>
                  </a:cubicBezTo>
                  <a:cubicBezTo>
                    <a:pt x="1078" y="1159"/>
                    <a:pt x="953" y="1284"/>
                    <a:pt x="953" y="1436"/>
                  </a:cubicBezTo>
                  <a:lnTo>
                    <a:pt x="953" y="3040"/>
                  </a:lnTo>
                  <a:lnTo>
                    <a:pt x="563" y="3040"/>
                  </a:lnTo>
                  <a:lnTo>
                    <a:pt x="563" y="281"/>
                  </a:lnTo>
                  <a:cubicBezTo>
                    <a:pt x="563" y="126"/>
                    <a:pt x="435" y="1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8;p35">
              <a:extLst>
                <a:ext uri="{FF2B5EF4-FFF2-40B4-BE49-F238E27FC236}">
                  <a16:creationId xmlns:a16="http://schemas.microsoft.com/office/drawing/2014/main" id="{2B03C8F8-851C-D029-C861-1A59EFA02369}"/>
                </a:ext>
              </a:extLst>
            </p:cNvPr>
            <p:cNvSpPr/>
            <p:nvPr/>
          </p:nvSpPr>
          <p:spPr>
            <a:xfrm>
              <a:off x="3550454" y="1262530"/>
              <a:ext cx="221394" cy="221394"/>
            </a:xfrm>
            <a:custGeom>
              <a:avLst/>
              <a:gdLst/>
              <a:ahLst/>
              <a:cxnLst/>
              <a:rect l="l" t="t" r="r" b="b"/>
              <a:pathLst>
                <a:path w="9413" h="9413" extrusionOk="0">
                  <a:moveTo>
                    <a:pt x="4706" y="2266"/>
                  </a:moveTo>
                  <a:cubicBezTo>
                    <a:pt x="6058" y="2266"/>
                    <a:pt x="7150" y="3364"/>
                    <a:pt x="7150" y="4709"/>
                  </a:cubicBezTo>
                  <a:cubicBezTo>
                    <a:pt x="7150" y="6058"/>
                    <a:pt x="6055" y="7153"/>
                    <a:pt x="4706" y="7153"/>
                  </a:cubicBezTo>
                  <a:cubicBezTo>
                    <a:pt x="3361" y="7153"/>
                    <a:pt x="2263" y="6058"/>
                    <a:pt x="2263" y="4709"/>
                  </a:cubicBezTo>
                  <a:cubicBezTo>
                    <a:pt x="2263" y="3364"/>
                    <a:pt x="3361" y="2266"/>
                    <a:pt x="4706" y="2266"/>
                  </a:cubicBezTo>
                  <a:close/>
                  <a:moveTo>
                    <a:pt x="8847" y="4989"/>
                  </a:moveTo>
                  <a:cubicBezTo>
                    <a:pt x="8787" y="5858"/>
                    <a:pt x="8466" y="6656"/>
                    <a:pt x="7951" y="7296"/>
                  </a:cubicBezTo>
                  <a:lnTo>
                    <a:pt x="7132" y="6477"/>
                  </a:lnTo>
                  <a:cubicBezTo>
                    <a:pt x="7445" y="6052"/>
                    <a:pt x="7647" y="5543"/>
                    <a:pt x="7698" y="4989"/>
                  </a:cubicBezTo>
                  <a:close/>
                  <a:moveTo>
                    <a:pt x="4426" y="569"/>
                  </a:moveTo>
                  <a:lnTo>
                    <a:pt x="4426" y="1718"/>
                  </a:lnTo>
                  <a:cubicBezTo>
                    <a:pt x="2903" y="1858"/>
                    <a:pt x="1703" y="3147"/>
                    <a:pt x="1703" y="4709"/>
                  </a:cubicBezTo>
                  <a:cubicBezTo>
                    <a:pt x="1703" y="6364"/>
                    <a:pt x="3051" y="7713"/>
                    <a:pt x="4706" y="7713"/>
                  </a:cubicBezTo>
                  <a:cubicBezTo>
                    <a:pt x="5498" y="7713"/>
                    <a:pt x="6224" y="7403"/>
                    <a:pt x="6760" y="6897"/>
                  </a:cubicBezTo>
                  <a:lnTo>
                    <a:pt x="7573" y="7710"/>
                  </a:lnTo>
                  <a:cubicBezTo>
                    <a:pt x="6829" y="8424"/>
                    <a:pt x="5816" y="8859"/>
                    <a:pt x="4706" y="8859"/>
                  </a:cubicBezTo>
                  <a:cubicBezTo>
                    <a:pt x="4704" y="8859"/>
                    <a:pt x="4703" y="8859"/>
                    <a:pt x="4701" y="8859"/>
                  </a:cubicBezTo>
                  <a:cubicBezTo>
                    <a:pt x="2414" y="8859"/>
                    <a:pt x="557" y="6996"/>
                    <a:pt x="557" y="4709"/>
                  </a:cubicBezTo>
                  <a:cubicBezTo>
                    <a:pt x="557" y="2516"/>
                    <a:pt x="2269" y="715"/>
                    <a:pt x="4426" y="569"/>
                  </a:cubicBezTo>
                  <a:close/>
                  <a:moveTo>
                    <a:pt x="4706" y="1"/>
                  </a:moveTo>
                  <a:cubicBezTo>
                    <a:pt x="2108" y="1"/>
                    <a:pt x="0" y="2114"/>
                    <a:pt x="0" y="4706"/>
                  </a:cubicBezTo>
                  <a:cubicBezTo>
                    <a:pt x="0" y="7299"/>
                    <a:pt x="2114" y="9412"/>
                    <a:pt x="4706" y="9412"/>
                  </a:cubicBezTo>
                  <a:cubicBezTo>
                    <a:pt x="7305" y="9412"/>
                    <a:pt x="9412" y="7299"/>
                    <a:pt x="9412" y="4706"/>
                  </a:cubicBezTo>
                  <a:cubicBezTo>
                    <a:pt x="9412" y="3712"/>
                    <a:pt x="9106" y="2760"/>
                    <a:pt x="8525" y="1956"/>
                  </a:cubicBezTo>
                  <a:cubicBezTo>
                    <a:pt x="8471" y="1881"/>
                    <a:pt x="8386" y="1841"/>
                    <a:pt x="8299" y="1841"/>
                  </a:cubicBezTo>
                  <a:cubicBezTo>
                    <a:pt x="8241" y="1841"/>
                    <a:pt x="8183" y="1858"/>
                    <a:pt x="8132" y="1894"/>
                  </a:cubicBezTo>
                  <a:cubicBezTo>
                    <a:pt x="8007" y="1983"/>
                    <a:pt x="7980" y="2158"/>
                    <a:pt x="8070" y="2283"/>
                  </a:cubicBezTo>
                  <a:cubicBezTo>
                    <a:pt x="8528" y="2917"/>
                    <a:pt x="8793" y="3653"/>
                    <a:pt x="8844" y="4427"/>
                  </a:cubicBezTo>
                  <a:lnTo>
                    <a:pt x="7698" y="4427"/>
                  </a:lnTo>
                  <a:cubicBezTo>
                    <a:pt x="7564" y="2995"/>
                    <a:pt x="6421" y="1849"/>
                    <a:pt x="4986" y="1715"/>
                  </a:cubicBezTo>
                  <a:lnTo>
                    <a:pt x="4986" y="566"/>
                  </a:lnTo>
                  <a:cubicBezTo>
                    <a:pt x="5819" y="626"/>
                    <a:pt x="6605" y="926"/>
                    <a:pt x="7269" y="1447"/>
                  </a:cubicBezTo>
                  <a:cubicBezTo>
                    <a:pt x="7322" y="1487"/>
                    <a:pt x="7383" y="1507"/>
                    <a:pt x="7443" y="1507"/>
                  </a:cubicBezTo>
                  <a:cubicBezTo>
                    <a:pt x="7526" y="1507"/>
                    <a:pt x="7607" y="1470"/>
                    <a:pt x="7662" y="1399"/>
                  </a:cubicBezTo>
                  <a:cubicBezTo>
                    <a:pt x="7757" y="1274"/>
                    <a:pt x="7736" y="1102"/>
                    <a:pt x="7611" y="1007"/>
                  </a:cubicBezTo>
                  <a:cubicBezTo>
                    <a:pt x="6775" y="349"/>
                    <a:pt x="5769" y="1"/>
                    <a:pt x="47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9;p35">
              <a:extLst>
                <a:ext uri="{FF2B5EF4-FFF2-40B4-BE49-F238E27FC236}">
                  <a16:creationId xmlns:a16="http://schemas.microsoft.com/office/drawing/2014/main" id="{A440AF3A-0F79-4FE8-DE49-6B988BA305D9}"/>
                </a:ext>
              </a:extLst>
            </p:cNvPr>
            <p:cNvSpPr/>
            <p:nvPr/>
          </p:nvSpPr>
          <p:spPr>
            <a:xfrm>
              <a:off x="3556758" y="1466519"/>
              <a:ext cx="31870" cy="21874"/>
            </a:xfrm>
            <a:custGeom>
              <a:avLst/>
              <a:gdLst/>
              <a:ahLst/>
              <a:cxnLst/>
              <a:rect l="l" t="t" r="r" b="b"/>
              <a:pathLst>
                <a:path w="1355" h="930" extrusionOk="0">
                  <a:moveTo>
                    <a:pt x="304" y="1"/>
                  </a:moveTo>
                  <a:cubicBezTo>
                    <a:pt x="232" y="1"/>
                    <a:pt x="161" y="28"/>
                    <a:pt x="107" y="81"/>
                  </a:cubicBezTo>
                  <a:cubicBezTo>
                    <a:pt x="0" y="188"/>
                    <a:pt x="0" y="367"/>
                    <a:pt x="107" y="474"/>
                  </a:cubicBezTo>
                  <a:lnTo>
                    <a:pt x="480" y="846"/>
                  </a:lnTo>
                  <a:cubicBezTo>
                    <a:pt x="536" y="903"/>
                    <a:pt x="608" y="930"/>
                    <a:pt x="676" y="930"/>
                  </a:cubicBezTo>
                  <a:cubicBezTo>
                    <a:pt x="747" y="930"/>
                    <a:pt x="819" y="903"/>
                    <a:pt x="875" y="846"/>
                  </a:cubicBezTo>
                  <a:lnTo>
                    <a:pt x="1247" y="474"/>
                  </a:lnTo>
                  <a:cubicBezTo>
                    <a:pt x="1355" y="367"/>
                    <a:pt x="1355" y="188"/>
                    <a:pt x="1247" y="81"/>
                  </a:cubicBezTo>
                  <a:cubicBezTo>
                    <a:pt x="1192" y="28"/>
                    <a:pt x="1120" y="1"/>
                    <a:pt x="1048" y="1"/>
                  </a:cubicBezTo>
                  <a:cubicBezTo>
                    <a:pt x="977" y="1"/>
                    <a:pt x="905" y="28"/>
                    <a:pt x="852" y="81"/>
                  </a:cubicBezTo>
                  <a:lnTo>
                    <a:pt x="676" y="257"/>
                  </a:lnTo>
                  <a:lnTo>
                    <a:pt x="503" y="81"/>
                  </a:lnTo>
                  <a:cubicBezTo>
                    <a:pt x="448" y="28"/>
                    <a:pt x="376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0;p35">
              <a:extLst>
                <a:ext uri="{FF2B5EF4-FFF2-40B4-BE49-F238E27FC236}">
                  <a16:creationId xmlns:a16="http://schemas.microsoft.com/office/drawing/2014/main" id="{3A7E4DEE-991D-DB5B-6F4B-CEB7901A32E1}"/>
                </a:ext>
              </a:extLst>
            </p:cNvPr>
            <p:cNvSpPr/>
            <p:nvPr/>
          </p:nvSpPr>
          <p:spPr>
            <a:xfrm>
              <a:off x="3673464" y="1375238"/>
              <a:ext cx="31870" cy="21874"/>
            </a:xfrm>
            <a:custGeom>
              <a:avLst/>
              <a:gdLst/>
              <a:ahLst/>
              <a:cxnLst/>
              <a:rect l="l" t="t" r="r" b="b"/>
              <a:pathLst>
                <a:path w="1355" h="930" extrusionOk="0">
                  <a:moveTo>
                    <a:pt x="307" y="1"/>
                  </a:moveTo>
                  <a:cubicBezTo>
                    <a:pt x="235" y="1"/>
                    <a:pt x="164" y="27"/>
                    <a:pt x="110" y="81"/>
                  </a:cubicBezTo>
                  <a:cubicBezTo>
                    <a:pt x="0" y="188"/>
                    <a:pt x="0" y="367"/>
                    <a:pt x="110" y="477"/>
                  </a:cubicBezTo>
                  <a:lnTo>
                    <a:pt x="482" y="849"/>
                  </a:lnTo>
                  <a:cubicBezTo>
                    <a:pt x="536" y="903"/>
                    <a:pt x="607" y="929"/>
                    <a:pt x="679" y="929"/>
                  </a:cubicBezTo>
                  <a:cubicBezTo>
                    <a:pt x="750" y="929"/>
                    <a:pt x="819" y="903"/>
                    <a:pt x="875" y="849"/>
                  </a:cubicBezTo>
                  <a:lnTo>
                    <a:pt x="1247" y="477"/>
                  </a:lnTo>
                  <a:cubicBezTo>
                    <a:pt x="1354" y="367"/>
                    <a:pt x="1354" y="188"/>
                    <a:pt x="1247" y="81"/>
                  </a:cubicBezTo>
                  <a:cubicBezTo>
                    <a:pt x="1194" y="27"/>
                    <a:pt x="1122" y="1"/>
                    <a:pt x="1051" y="1"/>
                  </a:cubicBezTo>
                  <a:cubicBezTo>
                    <a:pt x="979" y="1"/>
                    <a:pt x="908" y="27"/>
                    <a:pt x="854" y="81"/>
                  </a:cubicBezTo>
                  <a:lnTo>
                    <a:pt x="679" y="257"/>
                  </a:lnTo>
                  <a:lnTo>
                    <a:pt x="503" y="81"/>
                  </a:lnTo>
                  <a:cubicBezTo>
                    <a:pt x="450" y="27"/>
                    <a:pt x="378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1;p35">
              <a:extLst>
                <a:ext uri="{FF2B5EF4-FFF2-40B4-BE49-F238E27FC236}">
                  <a16:creationId xmlns:a16="http://schemas.microsoft.com/office/drawing/2014/main" id="{5D9D8D8D-2EEE-064A-ABB2-E1A3995EED0E}"/>
                </a:ext>
              </a:extLst>
            </p:cNvPr>
            <p:cNvSpPr/>
            <p:nvPr/>
          </p:nvSpPr>
          <p:spPr>
            <a:xfrm>
              <a:off x="3743318" y="1273890"/>
              <a:ext cx="31870" cy="21850"/>
            </a:xfrm>
            <a:custGeom>
              <a:avLst/>
              <a:gdLst/>
              <a:ahLst/>
              <a:cxnLst/>
              <a:rect l="l" t="t" r="r" b="b"/>
              <a:pathLst>
                <a:path w="1355" h="929" extrusionOk="0">
                  <a:moveTo>
                    <a:pt x="305" y="0"/>
                  </a:moveTo>
                  <a:cubicBezTo>
                    <a:pt x="233" y="0"/>
                    <a:pt x="161" y="28"/>
                    <a:pt x="108" y="83"/>
                  </a:cubicBezTo>
                  <a:cubicBezTo>
                    <a:pt x="1" y="190"/>
                    <a:pt x="1" y="369"/>
                    <a:pt x="108" y="476"/>
                  </a:cubicBezTo>
                  <a:lnTo>
                    <a:pt x="480" y="848"/>
                  </a:lnTo>
                  <a:cubicBezTo>
                    <a:pt x="533" y="899"/>
                    <a:pt x="602" y="928"/>
                    <a:pt x="676" y="928"/>
                  </a:cubicBezTo>
                  <a:cubicBezTo>
                    <a:pt x="751" y="928"/>
                    <a:pt x="822" y="899"/>
                    <a:pt x="876" y="848"/>
                  </a:cubicBezTo>
                  <a:lnTo>
                    <a:pt x="1248" y="476"/>
                  </a:lnTo>
                  <a:cubicBezTo>
                    <a:pt x="1355" y="369"/>
                    <a:pt x="1355" y="190"/>
                    <a:pt x="1248" y="83"/>
                  </a:cubicBezTo>
                  <a:cubicBezTo>
                    <a:pt x="1193" y="28"/>
                    <a:pt x="1121" y="0"/>
                    <a:pt x="1049" y="0"/>
                  </a:cubicBezTo>
                  <a:cubicBezTo>
                    <a:pt x="977" y="0"/>
                    <a:pt x="906" y="28"/>
                    <a:pt x="852" y="83"/>
                  </a:cubicBezTo>
                  <a:lnTo>
                    <a:pt x="676" y="256"/>
                  </a:lnTo>
                  <a:lnTo>
                    <a:pt x="504" y="83"/>
                  </a:lnTo>
                  <a:cubicBezTo>
                    <a:pt x="449" y="28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54;p49">
            <a:extLst>
              <a:ext uri="{FF2B5EF4-FFF2-40B4-BE49-F238E27FC236}">
                <a16:creationId xmlns:a16="http://schemas.microsoft.com/office/drawing/2014/main" id="{AAA31007-23EE-0779-D1A3-11AAA239B204}"/>
              </a:ext>
            </a:extLst>
          </p:cNvPr>
          <p:cNvGrpSpPr/>
          <p:nvPr/>
        </p:nvGrpSpPr>
        <p:grpSpPr>
          <a:xfrm>
            <a:off x="154733" y="1646293"/>
            <a:ext cx="354171" cy="421237"/>
            <a:chOff x="6238743" y="1162217"/>
            <a:chExt cx="376720" cy="448056"/>
          </a:xfrm>
        </p:grpSpPr>
        <p:sp>
          <p:nvSpPr>
            <p:cNvPr id="15" name="Google Shape;755;p49">
              <a:extLst>
                <a:ext uri="{FF2B5EF4-FFF2-40B4-BE49-F238E27FC236}">
                  <a16:creationId xmlns:a16="http://schemas.microsoft.com/office/drawing/2014/main" id="{E2EE9F31-530C-37D3-89F8-C536FC6F1061}"/>
                </a:ext>
              </a:extLst>
            </p:cNvPr>
            <p:cNvSpPr/>
            <p:nvPr/>
          </p:nvSpPr>
          <p:spPr>
            <a:xfrm>
              <a:off x="6331412" y="1538208"/>
              <a:ext cx="79921" cy="13195"/>
            </a:xfrm>
            <a:custGeom>
              <a:avLst/>
              <a:gdLst/>
              <a:ahLst/>
              <a:cxnLst/>
              <a:rect l="l" t="t" r="r" b="b"/>
              <a:pathLst>
                <a:path w="3398" h="561" extrusionOk="0">
                  <a:moveTo>
                    <a:pt x="278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32"/>
                    <a:pt x="126" y="560"/>
                    <a:pt x="278" y="560"/>
                  </a:cubicBezTo>
                  <a:lnTo>
                    <a:pt x="3117" y="560"/>
                  </a:lnTo>
                  <a:cubicBezTo>
                    <a:pt x="3269" y="560"/>
                    <a:pt x="3397" y="432"/>
                    <a:pt x="3397" y="281"/>
                  </a:cubicBezTo>
                  <a:cubicBezTo>
                    <a:pt x="3397" y="129"/>
                    <a:pt x="3269" y="1"/>
                    <a:pt x="3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56;p49">
              <a:extLst>
                <a:ext uri="{FF2B5EF4-FFF2-40B4-BE49-F238E27FC236}">
                  <a16:creationId xmlns:a16="http://schemas.microsoft.com/office/drawing/2014/main" id="{389CE780-37E8-9DF8-4EE5-74600D4EDBDD}"/>
                </a:ext>
              </a:extLst>
            </p:cNvPr>
            <p:cNvSpPr/>
            <p:nvPr/>
          </p:nvSpPr>
          <p:spPr>
            <a:xfrm>
              <a:off x="6289499" y="1538208"/>
              <a:ext cx="31235" cy="13195"/>
            </a:xfrm>
            <a:custGeom>
              <a:avLst/>
              <a:gdLst/>
              <a:ahLst/>
              <a:cxnLst/>
              <a:rect l="l" t="t" r="r" b="b"/>
              <a:pathLst>
                <a:path w="1328" h="561" extrusionOk="0">
                  <a:moveTo>
                    <a:pt x="280" y="1"/>
                  </a:moveTo>
                  <a:cubicBezTo>
                    <a:pt x="125" y="1"/>
                    <a:pt x="0" y="129"/>
                    <a:pt x="0" y="281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1048" y="560"/>
                  </a:lnTo>
                  <a:cubicBezTo>
                    <a:pt x="1203" y="560"/>
                    <a:pt x="1328" y="432"/>
                    <a:pt x="1328" y="281"/>
                  </a:cubicBezTo>
                  <a:cubicBezTo>
                    <a:pt x="1328" y="129"/>
                    <a:pt x="1203" y="1"/>
                    <a:pt x="1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57;p49">
              <a:extLst>
                <a:ext uri="{FF2B5EF4-FFF2-40B4-BE49-F238E27FC236}">
                  <a16:creationId xmlns:a16="http://schemas.microsoft.com/office/drawing/2014/main" id="{F5AA3D26-692A-FC86-BE8A-E45E159065C5}"/>
                </a:ext>
              </a:extLst>
            </p:cNvPr>
            <p:cNvSpPr/>
            <p:nvPr/>
          </p:nvSpPr>
          <p:spPr>
            <a:xfrm>
              <a:off x="6289499" y="1514077"/>
              <a:ext cx="75264" cy="13171"/>
            </a:xfrm>
            <a:custGeom>
              <a:avLst/>
              <a:gdLst/>
              <a:ahLst/>
              <a:cxnLst/>
              <a:rect l="l" t="t" r="r" b="b"/>
              <a:pathLst>
                <a:path w="3200" h="560" extrusionOk="0">
                  <a:moveTo>
                    <a:pt x="280" y="0"/>
                  </a:moveTo>
                  <a:cubicBezTo>
                    <a:pt x="125" y="0"/>
                    <a:pt x="0" y="128"/>
                    <a:pt x="0" y="280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2920" y="560"/>
                  </a:lnTo>
                  <a:cubicBezTo>
                    <a:pt x="3072" y="560"/>
                    <a:pt x="3200" y="432"/>
                    <a:pt x="3200" y="280"/>
                  </a:cubicBezTo>
                  <a:cubicBezTo>
                    <a:pt x="3200" y="125"/>
                    <a:pt x="3078" y="0"/>
                    <a:pt x="2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58;p49">
              <a:extLst>
                <a:ext uri="{FF2B5EF4-FFF2-40B4-BE49-F238E27FC236}">
                  <a16:creationId xmlns:a16="http://schemas.microsoft.com/office/drawing/2014/main" id="{A4BFC7E7-C267-CE99-4CB5-AC83F6D3561A}"/>
                </a:ext>
              </a:extLst>
            </p:cNvPr>
            <p:cNvSpPr/>
            <p:nvPr/>
          </p:nvSpPr>
          <p:spPr>
            <a:xfrm>
              <a:off x="6335410" y="1348707"/>
              <a:ext cx="13195" cy="18369"/>
            </a:xfrm>
            <a:custGeom>
              <a:avLst/>
              <a:gdLst/>
              <a:ahLst/>
              <a:cxnLst/>
              <a:rect l="l" t="t" r="r" b="b"/>
              <a:pathLst>
                <a:path w="561" h="781" extrusionOk="0">
                  <a:moveTo>
                    <a:pt x="280" y="1"/>
                  </a:moveTo>
                  <a:cubicBezTo>
                    <a:pt x="129" y="1"/>
                    <a:pt x="1" y="123"/>
                    <a:pt x="1" y="277"/>
                  </a:cubicBezTo>
                  <a:lnTo>
                    <a:pt x="1" y="504"/>
                  </a:lnTo>
                  <a:cubicBezTo>
                    <a:pt x="1" y="655"/>
                    <a:pt x="129" y="780"/>
                    <a:pt x="280" y="780"/>
                  </a:cubicBezTo>
                  <a:cubicBezTo>
                    <a:pt x="432" y="780"/>
                    <a:pt x="560" y="655"/>
                    <a:pt x="560" y="504"/>
                  </a:cubicBezTo>
                  <a:lnTo>
                    <a:pt x="560" y="277"/>
                  </a:lnTo>
                  <a:cubicBezTo>
                    <a:pt x="560" y="126"/>
                    <a:pt x="432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59;p49">
              <a:extLst>
                <a:ext uri="{FF2B5EF4-FFF2-40B4-BE49-F238E27FC236}">
                  <a16:creationId xmlns:a16="http://schemas.microsoft.com/office/drawing/2014/main" id="{FFDEC284-3AF2-963A-8F48-D766BD0D0B99}"/>
                </a:ext>
              </a:extLst>
            </p:cNvPr>
            <p:cNvSpPr/>
            <p:nvPr/>
          </p:nvSpPr>
          <p:spPr>
            <a:xfrm>
              <a:off x="6409334" y="1327704"/>
              <a:ext cx="13195" cy="18369"/>
            </a:xfrm>
            <a:custGeom>
              <a:avLst/>
              <a:gdLst/>
              <a:ahLst/>
              <a:cxnLst/>
              <a:rect l="l" t="t" r="r" b="b"/>
              <a:pathLst>
                <a:path w="561" h="781" extrusionOk="0">
                  <a:moveTo>
                    <a:pt x="281" y="1"/>
                  </a:moveTo>
                  <a:cubicBezTo>
                    <a:pt x="129" y="1"/>
                    <a:pt x="1" y="123"/>
                    <a:pt x="1" y="277"/>
                  </a:cubicBezTo>
                  <a:lnTo>
                    <a:pt x="1" y="501"/>
                  </a:lnTo>
                  <a:cubicBezTo>
                    <a:pt x="1" y="655"/>
                    <a:pt x="129" y="780"/>
                    <a:pt x="281" y="780"/>
                  </a:cubicBezTo>
                  <a:cubicBezTo>
                    <a:pt x="432" y="780"/>
                    <a:pt x="560" y="655"/>
                    <a:pt x="560" y="501"/>
                  </a:cubicBezTo>
                  <a:lnTo>
                    <a:pt x="560" y="277"/>
                  </a:lnTo>
                  <a:cubicBezTo>
                    <a:pt x="560" y="126"/>
                    <a:pt x="432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0;p49">
              <a:extLst>
                <a:ext uri="{FF2B5EF4-FFF2-40B4-BE49-F238E27FC236}">
                  <a16:creationId xmlns:a16="http://schemas.microsoft.com/office/drawing/2014/main" id="{74FE2C2F-7411-0F14-A1FE-362444C89172}"/>
                </a:ext>
              </a:extLst>
            </p:cNvPr>
            <p:cNvSpPr/>
            <p:nvPr/>
          </p:nvSpPr>
          <p:spPr>
            <a:xfrm>
              <a:off x="6479706" y="1282546"/>
              <a:ext cx="13171" cy="18369"/>
            </a:xfrm>
            <a:custGeom>
              <a:avLst/>
              <a:gdLst/>
              <a:ahLst/>
              <a:cxnLst/>
              <a:rect l="l" t="t" r="r" b="b"/>
              <a:pathLst>
                <a:path w="560" h="781" extrusionOk="0">
                  <a:moveTo>
                    <a:pt x="280" y="1"/>
                  </a:moveTo>
                  <a:cubicBezTo>
                    <a:pt x="128" y="1"/>
                    <a:pt x="0" y="126"/>
                    <a:pt x="0" y="281"/>
                  </a:cubicBezTo>
                  <a:lnTo>
                    <a:pt x="0" y="504"/>
                  </a:lnTo>
                  <a:cubicBezTo>
                    <a:pt x="0" y="659"/>
                    <a:pt x="128" y="781"/>
                    <a:pt x="280" y="781"/>
                  </a:cubicBezTo>
                  <a:cubicBezTo>
                    <a:pt x="432" y="781"/>
                    <a:pt x="560" y="656"/>
                    <a:pt x="560" y="504"/>
                  </a:cubicBezTo>
                  <a:lnTo>
                    <a:pt x="560" y="281"/>
                  </a:lnTo>
                  <a:cubicBezTo>
                    <a:pt x="560" y="126"/>
                    <a:pt x="432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1;p49">
              <a:extLst>
                <a:ext uri="{FF2B5EF4-FFF2-40B4-BE49-F238E27FC236}">
                  <a16:creationId xmlns:a16="http://schemas.microsoft.com/office/drawing/2014/main" id="{A586B4ED-755F-62A1-A430-CFED56A06DD3}"/>
                </a:ext>
              </a:extLst>
            </p:cNvPr>
            <p:cNvSpPr/>
            <p:nvPr/>
          </p:nvSpPr>
          <p:spPr>
            <a:xfrm>
              <a:off x="6238743" y="1162217"/>
              <a:ext cx="376720" cy="448056"/>
            </a:xfrm>
            <a:custGeom>
              <a:avLst/>
              <a:gdLst/>
              <a:ahLst/>
              <a:cxnLst/>
              <a:rect l="l" t="t" r="r" b="b"/>
              <a:pathLst>
                <a:path w="16017" h="19050" extrusionOk="0">
                  <a:moveTo>
                    <a:pt x="9706" y="956"/>
                  </a:moveTo>
                  <a:lnTo>
                    <a:pt x="12236" y="3486"/>
                  </a:lnTo>
                  <a:lnTo>
                    <a:pt x="9888" y="3486"/>
                  </a:lnTo>
                  <a:cubicBezTo>
                    <a:pt x="9790" y="3483"/>
                    <a:pt x="9706" y="3405"/>
                    <a:pt x="9706" y="3304"/>
                  </a:cubicBezTo>
                  <a:lnTo>
                    <a:pt x="9706" y="956"/>
                  </a:lnTo>
                  <a:close/>
                  <a:moveTo>
                    <a:pt x="10242" y="7501"/>
                  </a:moveTo>
                  <a:lnTo>
                    <a:pt x="10242" y="11147"/>
                  </a:lnTo>
                  <a:lnTo>
                    <a:pt x="9165" y="12370"/>
                  </a:lnTo>
                  <a:cubicBezTo>
                    <a:pt x="9138" y="12365"/>
                    <a:pt x="9108" y="12359"/>
                    <a:pt x="9081" y="12359"/>
                  </a:cubicBezTo>
                  <a:cubicBezTo>
                    <a:pt x="8930" y="12359"/>
                    <a:pt x="8802" y="12487"/>
                    <a:pt x="8802" y="12638"/>
                  </a:cubicBezTo>
                  <a:lnTo>
                    <a:pt x="8802" y="12784"/>
                  </a:lnTo>
                  <a:lnTo>
                    <a:pt x="8674" y="12933"/>
                  </a:lnTo>
                  <a:lnTo>
                    <a:pt x="7647" y="12933"/>
                  </a:lnTo>
                  <a:lnTo>
                    <a:pt x="7647" y="12641"/>
                  </a:lnTo>
                  <a:cubicBezTo>
                    <a:pt x="7647" y="12490"/>
                    <a:pt x="7519" y="12365"/>
                    <a:pt x="7367" y="12365"/>
                  </a:cubicBezTo>
                  <a:cubicBezTo>
                    <a:pt x="7215" y="12365"/>
                    <a:pt x="7087" y="12490"/>
                    <a:pt x="7087" y="12641"/>
                  </a:cubicBezTo>
                  <a:lnTo>
                    <a:pt x="7087" y="12933"/>
                  </a:lnTo>
                  <a:lnTo>
                    <a:pt x="5929" y="12933"/>
                  </a:lnTo>
                  <a:lnTo>
                    <a:pt x="5929" y="12641"/>
                  </a:lnTo>
                  <a:cubicBezTo>
                    <a:pt x="5929" y="12490"/>
                    <a:pt x="5804" y="12365"/>
                    <a:pt x="5652" y="12365"/>
                  </a:cubicBezTo>
                  <a:cubicBezTo>
                    <a:pt x="5498" y="12365"/>
                    <a:pt x="5373" y="12490"/>
                    <a:pt x="5373" y="12641"/>
                  </a:cubicBezTo>
                  <a:lnTo>
                    <a:pt x="5373" y="12933"/>
                  </a:lnTo>
                  <a:lnTo>
                    <a:pt x="4215" y="12933"/>
                  </a:lnTo>
                  <a:lnTo>
                    <a:pt x="4215" y="12641"/>
                  </a:lnTo>
                  <a:cubicBezTo>
                    <a:pt x="4215" y="12490"/>
                    <a:pt x="4090" y="12365"/>
                    <a:pt x="3935" y="12365"/>
                  </a:cubicBezTo>
                  <a:cubicBezTo>
                    <a:pt x="3783" y="12365"/>
                    <a:pt x="3658" y="12490"/>
                    <a:pt x="3658" y="12641"/>
                  </a:cubicBezTo>
                  <a:lnTo>
                    <a:pt x="3658" y="12933"/>
                  </a:lnTo>
                  <a:lnTo>
                    <a:pt x="2709" y="12933"/>
                  </a:lnTo>
                  <a:lnTo>
                    <a:pt x="2709" y="10927"/>
                  </a:lnTo>
                  <a:lnTo>
                    <a:pt x="2715" y="10927"/>
                  </a:lnTo>
                  <a:lnTo>
                    <a:pt x="4411" y="9939"/>
                  </a:lnTo>
                  <a:lnTo>
                    <a:pt x="6027" y="10582"/>
                  </a:lnTo>
                  <a:cubicBezTo>
                    <a:pt x="6061" y="10596"/>
                    <a:pt x="6096" y="10602"/>
                    <a:pt x="6130" y="10602"/>
                  </a:cubicBezTo>
                  <a:cubicBezTo>
                    <a:pt x="6207" y="10602"/>
                    <a:pt x="6282" y="10570"/>
                    <a:pt x="6337" y="10510"/>
                  </a:cubicBezTo>
                  <a:lnTo>
                    <a:pt x="7563" y="9150"/>
                  </a:lnTo>
                  <a:lnTo>
                    <a:pt x="8111" y="9602"/>
                  </a:lnTo>
                  <a:cubicBezTo>
                    <a:pt x="8164" y="9646"/>
                    <a:pt x="8228" y="9667"/>
                    <a:pt x="8291" y="9667"/>
                  </a:cubicBezTo>
                  <a:cubicBezTo>
                    <a:pt x="8370" y="9667"/>
                    <a:pt x="8448" y="9634"/>
                    <a:pt x="8501" y="9570"/>
                  </a:cubicBezTo>
                  <a:lnTo>
                    <a:pt x="10242" y="7501"/>
                  </a:lnTo>
                  <a:close/>
                  <a:moveTo>
                    <a:pt x="750" y="0"/>
                  </a:moveTo>
                  <a:cubicBezTo>
                    <a:pt x="345" y="0"/>
                    <a:pt x="12" y="331"/>
                    <a:pt x="12" y="741"/>
                  </a:cubicBezTo>
                  <a:lnTo>
                    <a:pt x="12" y="13097"/>
                  </a:lnTo>
                  <a:cubicBezTo>
                    <a:pt x="12" y="13249"/>
                    <a:pt x="137" y="13377"/>
                    <a:pt x="289" y="13377"/>
                  </a:cubicBezTo>
                  <a:cubicBezTo>
                    <a:pt x="444" y="13377"/>
                    <a:pt x="569" y="13249"/>
                    <a:pt x="569" y="13097"/>
                  </a:cubicBezTo>
                  <a:lnTo>
                    <a:pt x="569" y="741"/>
                  </a:lnTo>
                  <a:cubicBezTo>
                    <a:pt x="569" y="640"/>
                    <a:pt x="652" y="560"/>
                    <a:pt x="750" y="560"/>
                  </a:cubicBezTo>
                  <a:lnTo>
                    <a:pt x="9150" y="560"/>
                  </a:lnTo>
                  <a:lnTo>
                    <a:pt x="9150" y="3301"/>
                  </a:lnTo>
                  <a:cubicBezTo>
                    <a:pt x="9150" y="3706"/>
                    <a:pt x="9480" y="4036"/>
                    <a:pt x="9888" y="4036"/>
                  </a:cubicBezTo>
                  <a:lnTo>
                    <a:pt x="12632" y="4036"/>
                  </a:lnTo>
                  <a:lnTo>
                    <a:pt x="12632" y="8436"/>
                  </a:lnTo>
                  <a:lnTo>
                    <a:pt x="12097" y="9043"/>
                  </a:lnTo>
                  <a:cubicBezTo>
                    <a:pt x="11995" y="9156"/>
                    <a:pt x="12007" y="9331"/>
                    <a:pt x="12120" y="9436"/>
                  </a:cubicBezTo>
                  <a:cubicBezTo>
                    <a:pt x="12173" y="9482"/>
                    <a:pt x="12238" y="9504"/>
                    <a:pt x="12304" y="9504"/>
                  </a:cubicBezTo>
                  <a:cubicBezTo>
                    <a:pt x="12382" y="9504"/>
                    <a:pt x="12460" y="9472"/>
                    <a:pt x="12516" y="9409"/>
                  </a:cubicBezTo>
                  <a:lnTo>
                    <a:pt x="13278" y="8543"/>
                  </a:lnTo>
                  <a:cubicBezTo>
                    <a:pt x="13316" y="8502"/>
                    <a:pt x="13366" y="8480"/>
                    <a:pt x="13417" y="8480"/>
                  </a:cubicBezTo>
                  <a:cubicBezTo>
                    <a:pt x="13458" y="8480"/>
                    <a:pt x="13499" y="8494"/>
                    <a:pt x="13534" y="8525"/>
                  </a:cubicBezTo>
                  <a:lnTo>
                    <a:pt x="15302" y="10010"/>
                  </a:lnTo>
                  <a:cubicBezTo>
                    <a:pt x="15380" y="10073"/>
                    <a:pt x="15392" y="10189"/>
                    <a:pt x="15329" y="10266"/>
                  </a:cubicBezTo>
                  <a:lnTo>
                    <a:pt x="11162" y="15487"/>
                  </a:lnTo>
                  <a:cubicBezTo>
                    <a:pt x="11132" y="15526"/>
                    <a:pt x="11088" y="15549"/>
                    <a:pt x="11034" y="15552"/>
                  </a:cubicBezTo>
                  <a:cubicBezTo>
                    <a:pt x="11030" y="15553"/>
                    <a:pt x="11026" y="15553"/>
                    <a:pt x="11022" y="15553"/>
                  </a:cubicBezTo>
                  <a:cubicBezTo>
                    <a:pt x="10978" y="15553"/>
                    <a:pt x="10935" y="15538"/>
                    <a:pt x="10897" y="15511"/>
                  </a:cubicBezTo>
                  <a:lnTo>
                    <a:pt x="10376" y="15073"/>
                  </a:lnTo>
                  <a:cubicBezTo>
                    <a:pt x="10323" y="15028"/>
                    <a:pt x="10260" y="15007"/>
                    <a:pt x="10197" y="15007"/>
                  </a:cubicBezTo>
                  <a:cubicBezTo>
                    <a:pt x="10117" y="15007"/>
                    <a:pt x="10038" y="15041"/>
                    <a:pt x="9983" y="15106"/>
                  </a:cubicBezTo>
                  <a:cubicBezTo>
                    <a:pt x="9882" y="15225"/>
                    <a:pt x="9900" y="15401"/>
                    <a:pt x="10016" y="15499"/>
                  </a:cubicBezTo>
                  <a:lnTo>
                    <a:pt x="10400" y="15820"/>
                  </a:lnTo>
                  <a:lnTo>
                    <a:pt x="10031" y="16040"/>
                  </a:lnTo>
                  <a:cubicBezTo>
                    <a:pt x="9935" y="16023"/>
                    <a:pt x="9829" y="16016"/>
                    <a:pt x="9723" y="16016"/>
                  </a:cubicBezTo>
                  <a:cubicBezTo>
                    <a:pt x="9420" y="16016"/>
                    <a:pt x="9106" y="16073"/>
                    <a:pt x="8956" y="16106"/>
                  </a:cubicBezTo>
                  <a:cubicBezTo>
                    <a:pt x="8941" y="16109"/>
                    <a:pt x="8927" y="16110"/>
                    <a:pt x="8912" y="16110"/>
                  </a:cubicBezTo>
                  <a:cubicBezTo>
                    <a:pt x="8869" y="16110"/>
                    <a:pt x="8829" y="16097"/>
                    <a:pt x="8796" y="16070"/>
                  </a:cubicBezTo>
                  <a:lnTo>
                    <a:pt x="8691" y="15984"/>
                  </a:lnTo>
                  <a:cubicBezTo>
                    <a:pt x="8647" y="15945"/>
                    <a:pt x="8623" y="15892"/>
                    <a:pt x="8623" y="15835"/>
                  </a:cubicBezTo>
                  <a:cubicBezTo>
                    <a:pt x="8632" y="15627"/>
                    <a:pt x="8635" y="15112"/>
                    <a:pt x="8504" y="14767"/>
                  </a:cubicBezTo>
                  <a:lnTo>
                    <a:pt x="8659" y="14365"/>
                  </a:lnTo>
                  <a:lnTo>
                    <a:pt x="9061" y="14704"/>
                  </a:lnTo>
                  <a:cubicBezTo>
                    <a:pt x="9111" y="14749"/>
                    <a:pt x="9174" y="14770"/>
                    <a:pt x="9239" y="14770"/>
                  </a:cubicBezTo>
                  <a:cubicBezTo>
                    <a:pt x="9316" y="14770"/>
                    <a:pt x="9397" y="14737"/>
                    <a:pt x="9450" y="14671"/>
                  </a:cubicBezTo>
                  <a:cubicBezTo>
                    <a:pt x="9552" y="14552"/>
                    <a:pt x="9531" y="14377"/>
                    <a:pt x="9418" y="14275"/>
                  </a:cubicBezTo>
                  <a:lnTo>
                    <a:pt x="8876" y="13823"/>
                  </a:lnTo>
                  <a:cubicBezTo>
                    <a:pt x="8840" y="13787"/>
                    <a:pt x="8813" y="13743"/>
                    <a:pt x="8810" y="13695"/>
                  </a:cubicBezTo>
                  <a:cubicBezTo>
                    <a:pt x="8808" y="13647"/>
                    <a:pt x="8822" y="13600"/>
                    <a:pt x="8855" y="13561"/>
                  </a:cubicBezTo>
                  <a:lnTo>
                    <a:pt x="11683" y="10355"/>
                  </a:lnTo>
                  <a:cubicBezTo>
                    <a:pt x="11784" y="10239"/>
                    <a:pt x="11772" y="10064"/>
                    <a:pt x="11656" y="9960"/>
                  </a:cubicBezTo>
                  <a:cubicBezTo>
                    <a:pt x="11603" y="9913"/>
                    <a:pt x="11539" y="9891"/>
                    <a:pt x="11474" y="9891"/>
                  </a:cubicBezTo>
                  <a:cubicBezTo>
                    <a:pt x="11397" y="9891"/>
                    <a:pt x="11320" y="9923"/>
                    <a:pt x="11263" y="9986"/>
                  </a:cubicBezTo>
                  <a:lnTo>
                    <a:pt x="10793" y="10513"/>
                  </a:lnTo>
                  <a:lnTo>
                    <a:pt x="10793" y="6736"/>
                  </a:lnTo>
                  <a:cubicBezTo>
                    <a:pt x="10793" y="6620"/>
                    <a:pt x="10718" y="6513"/>
                    <a:pt x="10611" y="6474"/>
                  </a:cubicBezTo>
                  <a:cubicBezTo>
                    <a:pt x="10579" y="6462"/>
                    <a:pt x="10547" y="6457"/>
                    <a:pt x="10515" y="6457"/>
                  </a:cubicBezTo>
                  <a:cubicBezTo>
                    <a:pt x="10433" y="6457"/>
                    <a:pt x="10355" y="6493"/>
                    <a:pt x="10302" y="6557"/>
                  </a:cubicBezTo>
                  <a:lnTo>
                    <a:pt x="8245" y="8998"/>
                  </a:lnTo>
                  <a:lnTo>
                    <a:pt x="7706" y="8546"/>
                  </a:lnTo>
                  <a:cubicBezTo>
                    <a:pt x="7654" y="8503"/>
                    <a:pt x="7591" y="8482"/>
                    <a:pt x="7528" y="8482"/>
                  </a:cubicBezTo>
                  <a:cubicBezTo>
                    <a:pt x="7450" y="8482"/>
                    <a:pt x="7373" y="8513"/>
                    <a:pt x="7319" y="8572"/>
                  </a:cubicBezTo>
                  <a:lnTo>
                    <a:pt x="6042" y="9989"/>
                  </a:lnTo>
                  <a:lnTo>
                    <a:pt x="4483" y="9370"/>
                  </a:lnTo>
                  <a:cubicBezTo>
                    <a:pt x="4450" y="9355"/>
                    <a:pt x="4415" y="9348"/>
                    <a:pt x="4381" y="9348"/>
                  </a:cubicBezTo>
                  <a:cubicBezTo>
                    <a:pt x="4332" y="9348"/>
                    <a:pt x="4283" y="9362"/>
                    <a:pt x="4242" y="9388"/>
                  </a:cubicBezTo>
                  <a:lnTo>
                    <a:pt x="2709" y="10281"/>
                  </a:lnTo>
                  <a:lnTo>
                    <a:pt x="2709" y="7424"/>
                  </a:lnTo>
                  <a:cubicBezTo>
                    <a:pt x="2709" y="7272"/>
                    <a:pt x="2581" y="7144"/>
                    <a:pt x="2429" y="7144"/>
                  </a:cubicBezTo>
                  <a:cubicBezTo>
                    <a:pt x="2277" y="7144"/>
                    <a:pt x="2149" y="7272"/>
                    <a:pt x="2149" y="7424"/>
                  </a:cubicBezTo>
                  <a:lnTo>
                    <a:pt x="2149" y="13204"/>
                  </a:lnTo>
                  <a:cubicBezTo>
                    <a:pt x="2149" y="13359"/>
                    <a:pt x="2277" y="13484"/>
                    <a:pt x="2429" y="13484"/>
                  </a:cubicBezTo>
                  <a:lnTo>
                    <a:pt x="8278" y="13484"/>
                  </a:lnTo>
                  <a:cubicBezTo>
                    <a:pt x="8257" y="13567"/>
                    <a:pt x="8248" y="13647"/>
                    <a:pt x="8251" y="13734"/>
                  </a:cubicBezTo>
                  <a:lnTo>
                    <a:pt x="8263" y="13823"/>
                  </a:lnTo>
                  <a:lnTo>
                    <a:pt x="7965" y="14600"/>
                  </a:lnTo>
                  <a:cubicBezTo>
                    <a:pt x="7923" y="14713"/>
                    <a:pt x="7923" y="14835"/>
                    <a:pt x="7974" y="14945"/>
                  </a:cubicBezTo>
                  <a:cubicBezTo>
                    <a:pt x="8040" y="15115"/>
                    <a:pt x="8078" y="15457"/>
                    <a:pt x="8066" y="15817"/>
                  </a:cubicBezTo>
                  <a:cubicBezTo>
                    <a:pt x="8057" y="15975"/>
                    <a:pt x="8102" y="16124"/>
                    <a:pt x="8188" y="16255"/>
                  </a:cubicBezTo>
                  <a:lnTo>
                    <a:pt x="7989" y="16493"/>
                  </a:lnTo>
                  <a:cubicBezTo>
                    <a:pt x="7888" y="16612"/>
                    <a:pt x="7906" y="16788"/>
                    <a:pt x="8022" y="16889"/>
                  </a:cubicBezTo>
                  <a:cubicBezTo>
                    <a:pt x="8072" y="16933"/>
                    <a:pt x="8138" y="16954"/>
                    <a:pt x="8200" y="16954"/>
                  </a:cubicBezTo>
                  <a:cubicBezTo>
                    <a:pt x="8278" y="16954"/>
                    <a:pt x="8361" y="16922"/>
                    <a:pt x="8412" y="16853"/>
                  </a:cubicBezTo>
                  <a:lnTo>
                    <a:pt x="8614" y="16615"/>
                  </a:lnTo>
                  <a:cubicBezTo>
                    <a:pt x="8706" y="16657"/>
                    <a:pt x="8802" y="16674"/>
                    <a:pt x="8906" y="16674"/>
                  </a:cubicBezTo>
                  <a:cubicBezTo>
                    <a:pt x="8959" y="16674"/>
                    <a:pt x="9016" y="16671"/>
                    <a:pt x="9066" y="16657"/>
                  </a:cubicBezTo>
                  <a:cubicBezTo>
                    <a:pt x="9307" y="16606"/>
                    <a:pt x="9543" y="16577"/>
                    <a:pt x="9724" y="16577"/>
                  </a:cubicBezTo>
                  <a:cubicBezTo>
                    <a:pt x="9809" y="16577"/>
                    <a:pt x="9882" y="16584"/>
                    <a:pt x="9939" y="16597"/>
                  </a:cubicBezTo>
                  <a:cubicBezTo>
                    <a:pt x="9974" y="16605"/>
                    <a:pt x="10009" y="16609"/>
                    <a:pt x="10044" y="16609"/>
                  </a:cubicBezTo>
                  <a:cubicBezTo>
                    <a:pt x="10127" y="16609"/>
                    <a:pt x="10206" y="16587"/>
                    <a:pt x="10275" y="16541"/>
                  </a:cubicBezTo>
                  <a:lnTo>
                    <a:pt x="10989" y="16115"/>
                  </a:lnTo>
                  <a:lnTo>
                    <a:pt x="11004" y="16115"/>
                  </a:lnTo>
                  <a:cubicBezTo>
                    <a:pt x="11031" y="16115"/>
                    <a:pt x="11055" y="16115"/>
                    <a:pt x="11079" y="16109"/>
                  </a:cubicBezTo>
                  <a:cubicBezTo>
                    <a:pt x="11281" y="16091"/>
                    <a:pt x="11460" y="15990"/>
                    <a:pt x="11585" y="15835"/>
                  </a:cubicBezTo>
                  <a:lnTo>
                    <a:pt x="12620" y="14540"/>
                  </a:lnTo>
                  <a:lnTo>
                    <a:pt x="12620" y="18315"/>
                  </a:lnTo>
                  <a:cubicBezTo>
                    <a:pt x="12620" y="18413"/>
                    <a:pt x="12537" y="18490"/>
                    <a:pt x="12439" y="18490"/>
                  </a:cubicBezTo>
                  <a:lnTo>
                    <a:pt x="741" y="18490"/>
                  </a:lnTo>
                  <a:cubicBezTo>
                    <a:pt x="640" y="18490"/>
                    <a:pt x="557" y="18410"/>
                    <a:pt x="557" y="18315"/>
                  </a:cubicBezTo>
                  <a:lnTo>
                    <a:pt x="557" y="14335"/>
                  </a:lnTo>
                  <a:cubicBezTo>
                    <a:pt x="557" y="14183"/>
                    <a:pt x="432" y="14058"/>
                    <a:pt x="280" y="14058"/>
                  </a:cubicBezTo>
                  <a:cubicBezTo>
                    <a:pt x="125" y="14058"/>
                    <a:pt x="0" y="14183"/>
                    <a:pt x="0" y="14335"/>
                  </a:cubicBezTo>
                  <a:lnTo>
                    <a:pt x="0" y="18315"/>
                  </a:lnTo>
                  <a:cubicBezTo>
                    <a:pt x="0" y="18719"/>
                    <a:pt x="330" y="19050"/>
                    <a:pt x="741" y="19050"/>
                  </a:cubicBezTo>
                  <a:lnTo>
                    <a:pt x="12439" y="19050"/>
                  </a:lnTo>
                  <a:cubicBezTo>
                    <a:pt x="12844" y="19050"/>
                    <a:pt x="13177" y="18719"/>
                    <a:pt x="13177" y="18315"/>
                  </a:cubicBezTo>
                  <a:lnTo>
                    <a:pt x="13177" y="13841"/>
                  </a:lnTo>
                  <a:lnTo>
                    <a:pt x="15752" y="10620"/>
                  </a:lnTo>
                  <a:cubicBezTo>
                    <a:pt x="16017" y="10302"/>
                    <a:pt x="15972" y="9849"/>
                    <a:pt x="15659" y="9587"/>
                  </a:cubicBezTo>
                  <a:lnTo>
                    <a:pt x="13891" y="8105"/>
                  </a:lnTo>
                  <a:cubicBezTo>
                    <a:pt x="13753" y="7987"/>
                    <a:pt x="13585" y="7929"/>
                    <a:pt x="13417" y="7929"/>
                  </a:cubicBezTo>
                  <a:cubicBezTo>
                    <a:pt x="13340" y="7929"/>
                    <a:pt x="13263" y="7941"/>
                    <a:pt x="13189" y="7965"/>
                  </a:cubicBezTo>
                  <a:lnTo>
                    <a:pt x="13189" y="3762"/>
                  </a:lnTo>
                  <a:cubicBezTo>
                    <a:pt x="13189" y="3688"/>
                    <a:pt x="13159" y="3617"/>
                    <a:pt x="13109" y="3566"/>
                  </a:cubicBezTo>
                  <a:lnTo>
                    <a:pt x="9626" y="84"/>
                  </a:lnTo>
                  <a:cubicBezTo>
                    <a:pt x="9572" y="30"/>
                    <a:pt x="9501" y="0"/>
                    <a:pt x="9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2;p49">
              <a:extLst>
                <a:ext uri="{FF2B5EF4-FFF2-40B4-BE49-F238E27FC236}">
                  <a16:creationId xmlns:a16="http://schemas.microsoft.com/office/drawing/2014/main" id="{E73D8ADE-EBB6-79F5-DF86-DA29744B343C}"/>
                </a:ext>
              </a:extLst>
            </p:cNvPr>
            <p:cNvSpPr/>
            <p:nvPr/>
          </p:nvSpPr>
          <p:spPr>
            <a:xfrm>
              <a:off x="6317629" y="1223181"/>
              <a:ext cx="40548" cy="69337"/>
            </a:xfrm>
            <a:custGeom>
              <a:avLst/>
              <a:gdLst/>
              <a:ahLst/>
              <a:cxnLst/>
              <a:rect l="l" t="t" r="r" b="b"/>
              <a:pathLst>
                <a:path w="1724" h="2948" extrusionOk="0">
                  <a:moveTo>
                    <a:pt x="864" y="1"/>
                  </a:moveTo>
                  <a:cubicBezTo>
                    <a:pt x="712" y="1"/>
                    <a:pt x="587" y="129"/>
                    <a:pt x="587" y="281"/>
                  </a:cubicBezTo>
                  <a:lnTo>
                    <a:pt x="587" y="340"/>
                  </a:lnTo>
                  <a:cubicBezTo>
                    <a:pt x="254" y="408"/>
                    <a:pt x="7" y="700"/>
                    <a:pt x="7" y="1051"/>
                  </a:cubicBezTo>
                  <a:cubicBezTo>
                    <a:pt x="7" y="1447"/>
                    <a:pt x="328" y="1772"/>
                    <a:pt x="727" y="1772"/>
                  </a:cubicBezTo>
                  <a:lnTo>
                    <a:pt x="995" y="1772"/>
                  </a:lnTo>
                  <a:cubicBezTo>
                    <a:pt x="1087" y="1772"/>
                    <a:pt x="1161" y="1846"/>
                    <a:pt x="1161" y="1935"/>
                  </a:cubicBezTo>
                  <a:cubicBezTo>
                    <a:pt x="1161" y="2031"/>
                    <a:pt x="1087" y="2099"/>
                    <a:pt x="995" y="2099"/>
                  </a:cubicBezTo>
                  <a:lnTo>
                    <a:pt x="727" y="2099"/>
                  </a:lnTo>
                  <a:cubicBezTo>
                    <a:pt x="658" y="2099"/>
                    <a:pt x="602" y="2060"/>
                    <a:pt x="575" y="2001"/>
                  </a:cubicBezTo>
                  <a:cubicBezTo>
                    <a:pt x="530" y="1894"/>
                    <a:pt x="427" y="1830"/>
                    <a:pt x="318" y="1830"/>
                  </a:cubicBezTo>
                  <a:cubicBezTo>
                    <a:pt x="282" y="1830"/>
                    <a:pt x="245" y="1837"/>
                    <a:pt x="209" y="1852"/>
                  </a:cubicBezTo>
                  <a:cubicBezTo>
                    <a:pt x="69" y="1912"/>
                    <a:pt x="1" y="2075"/>
                    <a:pt x="60" y="2215"/>
                  </a:cubicBezTo>
                  <a:cubicBezTo>
                    <a:pt x="152" y="2438"/>
                    <a:pt x="352" y="2596"/>
                    <a:pt x="581" y="2644"/>
                  </a:cubicBezTo>
                  <a:lnTo>
                    <a:pt x="581" y="2671"/>
                  </a:lnTo>
                  <a:cubicBezTo>
                    <a:pt x="581" y="2822"/>
                    <a:pt x="709" y="2947"/>
                    <a:pt x="861" y="2947"/>
                  </a:cubicBezTo>
                  <a:cubicBezTo>
                    <a:pt x="1013" y="2947"/>
                    <a:pt x="1141" y="2822"/>
                    <a:pt x="1141" y="2671"/>
                  </a:cubicBezTo>
                  <a:lnTo>
                    <a:pt x="1141" y="2644"/>
                  </a:lnTo>
                  <a:cubicBezTo>
                    <a:pt x="1471" y="2575"/>
                    <a:pt x="1721" y="2284"/>
                    <a:pt x="1721" y="1932"/>
                  </a:cubicBezTo>
                  <a:cubicBezTo>
                    <a:pt x="1724" y="1540"/>
                    <a:pt x="1397" y="1212"/>
                    <a:pt x="998" y="1212"/>
                  </a:cubicBezTo>
                  <a:lnTo>
                    <a:pt x="730" y="1212"/>
                  </a:lnTo>
                  <a:cubicBezTo>
                    <a:pt x="638" y="1212"/>
                    <a:pt x="563" y="1138"/>
                    <a:pt x="563" y="1048"/>
                  </a:cubicBezTo>
                  <a:cubicBezTo>
                    <a:pt x="563" y="953"/>
                    <a:pt x="638" y="885"/>
                    <a:pt x="730" y="885"/>
                  </a:cubicBezTo>
                  <a:lnTo>
                    <a:pt x="998" y="885"/>
                  </a:lnTo>
                  <a:cubicBezTo>
                    <a:pt x="1054" y="885"/>
                    <a:pt x="1108" y="909"/>
                    <a:pt x="1138" y="959"/>
                  </a:cubicBezTo>
                  <a:cubicBezTo>
                    <a:pt x="1190" y="1037"/>
                    <a:pt x="1278" y="1080"/>
                    <a:pt x="1369" y="1080"/>
                  </a:cubicBezTo>
                  <a:cubicBezTo>
                    <a:pt x="1422" y="1080"/>
                    <a:pt x="1477" y="1065"/>
                    <a:pt x="1525" y="1034"/>
                  </a:cubicBezTo>
                  <a:cubicBezTo>
                    <a:pt x="1650" y="947"/>
                    <a:pt x="1682" y="772"/>
                    <a:pt x="1599" y="647"/>
                  </a:cubicBezTo>
                  <a:cubicBezTo>
                    <a:pt x="1489" y="486"/>
                    <a:pt x="1325" y="379"/>
                    <a:pt x="1144" y="340"/>
                  </a:cubicBezTo>
                  <a:lnTo>
                    <a:pt x="1144" y="281"/>
                  </a:lnTo>
                  <a:cubicBezTo>
                    <a:pt x="1144" y="129"/>
                    <a:pt x="1019" y="1"/>
                    <a:pt x="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3;p49">
              <a:extLst>
                <a:ext uri="{FF2B5EF4-FFF2-40B4-BE49-F238E27FC236}">
                  <a16:creationId xmlns:a16="http://schemas.microsoft.com/office/drawing/2014/main" id="{9813C69E-A179-8BFF-AB79-54322AE85A8A}"/>
                </a:ext>
              </a:extLst>
            </p:cNvPr>
            <p:cNvSpPr/>
            <p:nvPr/>
          </p:nvSpPr>
          <p:spPr>
            <a:xfrm>
              <a:off x="6282279" y="1202319"/>
              <a:ext cx="111203" cy="111132"/>
            </a:xfrm>
            <a:custGeom>
              <a:avLst/>
              <a:gdLst/>
              <a:ahLst/>
              <a:cxnLst/>
              <a:rect l="l" t="t" r="r" b="b"/>
              <a:pathLst>
                <a:path w="4728" h="4725" extrusionOk="0">
                  <a:moveTo>
                    <a:pt x="2367" y="554"/>
                  </a:moveTo>
                  <a:cubicBezTo>
                    <a:pt x="3361" y="554"/>
                    <a:pt x="4173" y="1361"/>
                    <a:pt x="4173" y="2358"/>
                  </a:cubicBezTo>
                  <a:cubicBezTo>
                    <a:pt x="4173" y="3355"/>
                    <a:pt x="3361" y="4162"/>
                    <a:pt x="2367" y="4162"/>
                  </a:cubicBezTo>
                  <a:cubicBezTo>
                    <a:pt x="1376" y="4162"/>
                    <a:pt x="563" y="3355"/>
                    <a:pt x="563" y="2358"/>
                  </a:cubicBezTo>
                  <a:cubicBezTo>
                    <a:pt x="563" y="1361"/>
                    <a:pt x="1370" y="554"/>
                    <a:pt x="2367" y="554"/>
                  </a:cubicBezTo>
                  <a:close/>
                  <a:moveTo>
                    <a:pt x="2364" y="1"/>
                  </a:moveTo>
                  <a:cubicBezTo>
                    <a:pt x="1063" y="1"/>
                    <a:pt x="0" y="1060"/>
                    <a:pt x="0" y="2361"/>
                  </a:cubicBezTo>
                  <a:cubicBezTo>
                    <a:pt x="0" y="3665"/>
                    <a:pt x="1063" y="4724"/>
                    <a:pt x="2364" y="4724"/>
                  </a:cubicBezTo>
                  <a:cubicBezTo>
                    <a:pt x="3670" y="4721"/>
                    <a:pt x="4727" y="3665"/>
                    <a:pt x="4727" y="2361"/>
                  </a:cubicBezTo>
                  <a:cubicBezTo>
                    <a:pt x="4727" y="1060"/>
                    <a:pt x="3667" y="1"/>
                    <a:pt x="2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4;p49">
              <a:extLst>
                <a:ext uri="{FF2B5EF4-FFF2-40B4-BE49-F238E27FC236}">
                  <a16:creationId xmlns:a16="http://schemas.microsoft.com/office/drawing/2014/main" id="{7C167500-007D-53C9-F6C6-34666F317E86}"/>
                </a:ext>
              </a:extLst>
            </p:cNvPr>
            <p:cNvSpPr/>
            <p:nvPr/>
          </p:nvSpPr>
          <p:spPr>
            <a:xfrm>
              <a:off x="6403665" y="1237387"/>
              <a:ext cx="27401" cy="13124"/>
            </a:xfrm>
            <a:custGeom>
              <a:avLst/>
              <a:gdLst/>
              <a:ahLst/>
              <a:cxnLst/>
              <a:rect l="l" t="t" r="r" b="b"/>
              <a:pathLst>
                <a:path w="1165" h="558" extrusionOk="0">
                  <a:moveTo>
                    <a:pt x="280" y="1"/>
                  </a:moveTo>
                  <a:cubicBezTo>
                    <a:pt x="129" y="1"/>
                    <a:pt x="1" y="126"/>
                    <a:pt x="1" y="281"/>
                  </a:cubicBezTo>
                  <a:cubicBezTo>
                    <a:pt x="1" y="433"/>
                    <a:pt x="123" y="558"/>
                    <a:pt x="280" y="558"/>
                  </a:cubicBezTo>
                  <a:lnTo>
                    <a:pt x="888" y="558"/>
                  </a:lnTo>
                  <a:cubicBezTo>
                    <a:pt x="1039" y="558"/>
                    <a:pt x="1164" y="433"/>
                    <a:pt x="1164" y="281"/>
                  </a:cubicBezTo>
                  <a:cubicBezTo>
                    <a:pt x="1164" y="126"/>
                    <a:pt x="1039" y="1"/>
                    <a:pt x="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5;p49">
              <a:extLst>
                <a:ext uri="{FF2B5EF4-FFF2-40B4-BE49-F238E27FC236}">
                  <a16:creationId xmlns:a16="http://schemas.microsoft.com/office/drawing/2014/main" id="{5DCFD3CE-9666-E0F4-97CE-B055B78C3AD2}"/>
                </a:ext>
              </a:extLst>
            </p:cNvPr>
            <p:cNvSpPr/>
            <p:nvPr/>
          </p:nvSpPr>
          <p:spPr>
            <a:xfrm>
              <a:off x="6403665" y="1259590"/>
              <a:ext cx="45252" cy="13195"/>
            </a:xfrm>
            <a:custGeom>
              <a:avLst/>
              <a:gdLst/>
              <a:ahLst/>
              <a:cxnLst/>
              <a:rect l="l" t="t" r="r" b="b"/>
              <a:pathLst>
                <a:path w="1924" h="561" extrusionOk="0">
                  <a:moveTo>
                    <a:pt x="280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3" y="560"/>
                    <a:pt x="280" y="560"/>
                  </a:cubicBezTo>
                  <a:lnTo>
                    <a:pt x="1647" y="560"/>
                  </a:lnTo>
                  <a:cubicBezTo>
                    <a:pt x="1798" y="560"/>
                    <a:pt x="1923" y="432"/>
                    <a:pt x="1923" y="280"/>
                  </a:cubicBezTo>
                  <a:cubicBezTo>
                    <a:pt x="1923" y="128"/>
                    <a:pt x="1798" y="0"/>
                    <a:pt x="1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878;p49">
            <a:extLst>
              <a:ext uri="{FF2B5EF4-FFF2-40B4-BE49-F238E27FC236}">
                <a16:creationId xmlns:a16="http://schemas.microsoft.com/office/drawing/2014/main" id="{EB45AAEA-02C2-FCC9-1962-B46DB3939C72}"/>
              </a:ext>
            </a:extLst>
          </p:cNvPr>
          <p:cNvGrpSpPr/>
          <p:nvPr/>
        </p:nvGrpSpPr>
        <p:grpSpPr>
          <a:xfrm>
            <a:off x="167654" y="3027869"/>
            <a:ext cx="291445" cy="421237"/>
            <a:chOff x="5684071" y="1938166"/>
            <a:chExt cx="310017" cy="448080"/>
          </a:xfrm>
        </p:grpSpPr>
        <p:sp>
          <p:nvSpPr>
            <p:cNvPr id="27" name="Google Shape;879;p49">
              <a:extLst>
                <a:ext uri="{FF2B5EF4-FFF2-40B4-BE49-F238E27FC236}">
                  <a16:creationId xmlns:a16="http://schemas.microsoft.com/office/drawing/2014/main" id="{E1032E55-7DB1-F985-595B-D4528F57A1D0}"/>
                </a:ext>
              </a:extLst>
            </p:cNvPr>
            <p:cNvSpPr/>
            <p:nvPr/>
          </p:nvSpPr>
          <p:spPr>
            <a:xfrm>
              <a:off x="5684071" y="2046264"/>
              <a:ext cx="310017" cy="339982"/>
            </a:xfrm>
            <a:custGeom>
              <a:avLst/>
              <a:gdLst/>
              <a:ahLst/>
              <a:cxnLst/>
              <a:rect l="l" t="t" r="r" b="b"/>
              <a:pathLst>
                <a:path w="13181" h="14455" extrusionOk="0">
                  <a:moveTo>
                    <a:pt x="280" y="0"/>
                  </a:moveTo>
                  <a:cubicBezTo>
                    <a:pt x="128" y="0"/>
                    <a:pt x="0" y="125"/>
                    <a:pt x="0" y="277"/>
                  </a:cubicBezTo>
                  <a:lnTo>
                    <a:pt x="0" y="13716"/>
                  </a:lnTo>
                  <a:cubicBezTo>
                    <a:pt x="0" y="14124"/>
                    <a:pt x="334" y="14454"/>
                    <a:pt x="741" y="14454"/>
                  </a:cubicBezTo>
                  <a:lnTo>
                    <a:pt x="12439" y="14454"/>
                  </a:lnTo>
                  <a:cubicBezTo>
                    <a:pt x="12844" y="14454"/>
                    <a:pt x="13180" y="14124"/>
                    <a:pt x="13180" y="13716"/>
                  </a:cubicBezTo>
                  <a:lnTo>
                    <a:pt x="13180" y="11656"/>
                  </a:lnTo>
                  <a:cubicBezTo>
                    <a:pt x="13180" y="11504"/>
                    <a:pt x="13052" y="11376"/>
                    <a:pt x="12900" y="11376"/>
                  </a:cubicBezTo>
                  <a:cubicBezTo>
                    <a:pt x="12749" y="11376"/>
                    <a:pt x="12621" y="11504"/>
                    <a:pt x="12621" y="11656"/>
                  </a:cubicBezTo>
                  <a:lnTo>
                    <a:pt x="12621" y="13716"/>
                  </a:lnTo>
                  <a:cubicBezTo>
                    <a:pt x="12621" y="13817"/>
                    <a:pt x="12540" y="13900"/>
                    <a:pt x="12439" y="13900"/>
                  </a:cubicBezTo>
                  <a:lnTo>
                    <a:pt x="741" y="13900"/>
                  </a:lnTo>
                  <a:cubicBezTo>
                    <a:pt x="640" y="13900"/>
                    <a:pt x="560" y="13817"/>
                    <a:pt x="560" y="13716"/>
                  </a:cubicBezTo>
                  <a:lnTo>
                    <a:pt x="560" y="277"/>
                  </a:lnTo>
                  <a:cubicBezTo>
                    <a:pt x="560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0;p49">
              <a:extLst>
                <a:ext uri="{FF2B5EF4-FFF2-40B4-BE49-F238E27FC236}">
                  <a16:creationId xmlns:a16="http://schemas.microsoft.com/office/drawing/2014/main" id="{D7524FBB-C09E-8630-9DA9-CD1A10CF982A}"/>
                </a:ext>
              </a:extLst>
            </p:cNvPr>
            <p:cNvSpPr/>
            <p:nvPr/>
          </p:nvSpPr>
          <p:spPr>
            <a:xfrm>
              <a:off x="5684071" y="1938166"/>
              <a:ext cx="310017" cy="359644"/>
            </a:xfrm>
            <a:custGeom>
              <a:avLst/>
              <a:gdLst/>
              <a:ahLst/>
              <a:cxnLst/>
              <a:rect l="l" t="t" r="r" b="b"/>
              <a:pathLst>
                <a:path w="13181" h="15291" extrusionOk="0">
                  <a:moveTo>
                    <a:pt x="9698" y="956"/>
                  </a:moveTo>
                  <a:lnTo>
                    <a:pt x="12228" y="3486"/>
                  </a:lnTo>
                  <a:lnTo>
                    <a:pt x="9879" y="3486"/>
                  </a:lnTo>
                  <a:cubicBezTo>
                    <a:pt x="9778" y="3483"/>
                    <a:pt x="9698" y="3400"/>
                    <a:pt x="9698" y="3304"/>
                  </a:cubicBezTo>
                  <a:lnTo>
                    <a:pt x="9698" y="956"/>
                  </a:lnTo>
                  <a:close/>
                  <a:moveTo>
                    <a:pt x="741" y="1"/>
                  </a:moveTo>
                  <a:cubicBezTo>
                    <a:pt x="337" y="1"/>
                    <a:pt x="0" y="331"/>
                    <a:pt x="0" y="736"/>
                  </a:cubicBezTo>
                  <a:lnTo>
                    <a:pt x="0" y="3626"/>
                  </a:lnTo>
                  <a:cubicBezTo>
                    <a:pt x="0" y="3781"/>
                    <a:pt x="128" y="3906"/>
                    <a:pt x="280" y="3906"/>
                  </a:cubicBezTo>
                  <a:cubicBezTo>
                    <a:pt x="432" y="3906"/>
                    <a:pt x="560" y="3781"/>
                    <a:pt x="560" y="3626"/>
                  </a:cubicBezTo>
                  <a:lnTo>
                    <a:pt x="560" y="736"/>
                  </a:lnTo>
                  <a:cubicBezTo>
                    <a:pt x="560" y="635"/>
                    <a:pt x="640" y="557"/>
                    <a:pt x="741" y="557"/>
                  </a:cubicBezTo>
                  <a:lnTo>
                    <a:pt x="9138" y="557"/>
                  </a:lnTo>
                  <a:lnTo>
                    <a:pt x="9138" y="3299"/>
                  </a:lnTo>
                  <a:cubicBezTo>
                    <a:pt x="9138" y="3706"/>
                    <a:pt x="9468" y="4040"/>
                    <a:pt x="9879" y="4040"/>
                  </a:cubicBezTo>
                  <a:lnTo>
                    <a:pt x="12621" y="4040"/>
                  </a:lnTo>
                  <a:lnTo>
                    <a:pt x="12621" y="15014"/>
                  </a:lnTo>
                  <a:cubicBezTo>
                    <a:pt x="12621" y="15166"/>
                    <a:pt x="12749" y="15291"/>
                    <a:pt x="12900" y="15291"/>
                  </a:cubicBezTo>
                  <a:cubicBezTo>
                    <a:pt x="13052" y="15291"/>
                    <a:pt x="13180" y="15166"/>
                    <a:pt x="13180" y="15014"/>
                  </a:cubicBezTo>
                  <a:lnTo>
                    <a:pt x="13180" y="3760"/>
                  </a:lnTo>
                  <a:cubicBezTo>
                    <a:pt x="13180" y="3685"/>
                    <a:pt x="13150" y="3617"/>
                    <a:pt x="13097" y="3563"/>
                  </a:cubicBezTo>
                  <a:lnTo>
                    <a:pt x="9614" y="81"/>
                  </a:lnTo>
                  <a:cubicBezTo>
                    <a:pt x="9564" y="30"/>
                    <a:pt x="9492" y="1"/>
                    <a:pt x="9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1;p49">
              <a:extLst>
                <a:ext uri="{FF2B5EF4-FFF2-40B4-BE49-F238E27FC236}">
                  <a16:creationId xmlns:a16="http://schemas.microsoft.com/office/drawing/2014/main" id="{CD6C5CDC-A615-EB37-493B-CBAB2520C4E9}"/>
                </a:ext>
              </a:extLst>
            </p:cNvPr>
            <p:cNvSpPr/>
            <p:nvPr/>
          </p:nvSpPr>
          <p:spPr>
            <a:xfrm>
              <a:off x="5722150" y="2120187"/>
              <a:ext cx="233836" cy="139615"/>
            </a:xfrm>
            <a:custGeom>
              <a:avLst/>
              <a:gdLst/>
              <a:ahLst/>
              <a:cxnLst/>
              <a:rect l="l" t="t" r="r" b="b"/>
              <a:pathLst>
                <a:path w="9942" h="5936" extrusionOk="0">
                  <a:moveTo>
                    <a:pt x="2054" y="557"/>
                  </a:moveTo>
                  <a:lnTo>
                    <a:pt x="2054" y="1792"/>
                  </a:lnTo>
                  <a:lnTo>
                    <a:pt x="652" y="1792"/>
                  </a:lnTo>
                  <a:cubicBezTo>
                    <a:pt x="599" y="1792"/>
                    <a:pt x="560" y="1754"/>
                    <a:pt x="560" y="1700"/>
                  </a:cubicBezTo>
                  <a:lnTo>
                    <a:pt x="560" y="652"/>
                  </a:lnTo>
                  <a:cubicBezTo>
                    <a:pt x="560" y="599"/>
                    <a:pt x="599" y="557"/>
                    <a:pt x="652" y="557"/>
                  </a:cubicBezTo>
                  <a:close/>
                  <a:moveTo>
                    <a:pt x="2054" y="2346"/>
                  </a:moveTo>
                  <a:lnTo>
                    <a:pt x="2054" y="3584"/>
                  </a:lnTo>
                  <a:lnTo>
                    <a:pt x="652" y="3584"/>
                  </a:lnTo>
                  <a:cubicBezTo>
                    <a:pt x="599" y="3584"/>
                    <a:pt x="560" y="3542"/>
                    <a:pt x="560" y="3489"/>
                  </a:cubicBezTo>
                  <a:lnTo>
                    <a:pt x="560" y="2441"/>
                  </a:lnTo>
                  <a:cubicBezTo>
                    <a:pt x="560" y="2388"/>
                    <a:pt x="599" y="2346"/>
                    <a:pt x="652" y="2346"/>
                  </a:cubicBezTo>
                  <a:close/>
                  <a:moveTo>
                    <a:pt x="9296" y="2352"/>
                  </a:moveTo>
                  <a:cubicBezTo>
                    <a:pt x="9347" y="2352"/>
                    <a:pt x="9388" y="2394"/>
                    <a:pt x="9388" y="2444"/>
                  </a:cubicBezTo>
                  <a:lnTo>
                    <a:pt x="9388" y="3495"/>
                  </a:lnTo>
                  <a:cubicBezTo>
                    <a:pt x="9388" y="3545"/>
                    <a:pt x="9347" y="3587"/>
                    <a:pt x="9296" y="3587"/>
                  </a:cubicBezTo>
                  <a:lnTo>
                    <a:pt x="2617" y="3587"/>
                  </a:lnTo>
                  <a:lnTo>
                    <a:pt x="2617" y="2352"/>
                  </a:lnTo>
                  <a:close/>
                  <a:moveTo>
                    <a:pt x="2054" y="4141"/>
                  </a:moveTo>
                  <a:lnTo>
                    <a:pt x="2054" y="5376"/>
                  </a:lnTo>
                  <a:lnTo>
                    <a:pt x="652" y="5376"/>
                  </a:lnTo>
                  <a:cubicBezTo>
                    <a:pt x="599" y="5376"/>
                    <a:pt x="560" y="5334"/>
                    <a:pt x="560" y="5284"/>
                  </a:cubicBezTo>
                  <a:lnTo>
                    <a:pt x="560" y="4233"/>
                  </a:lnTo>
                  <a:cubicBezTo>
                    <a:pt x="560" y="4182"/>
                    <a:pt x="599" y="4141"/>
                    <a:pt x="652" y="4141"/>
                  </a:cubicBezTo>
                  <a:close/>
                  <a:moveTo>
                    <a:pt x="9296" y="4141"/>
                  </a:moveTo>
                  <a:cubicBezTo>
                    <a:pt x="9347" y="4141"/>
                    <a:pt x="9388" y="4182"/>
                    <a:pt x="9388" y="4233"/>
                  </a:cubicBezTo>
                  <a:lnTo>
                    <a:pt x="9388" y="5284"/>
                  </a:lnTo>
                  <a:cubicBezTo>
                    <a:pt x="9388" y="5334"/>
                    <a:pt x="9347" y="5376"/>
                    <a:pt x="9296" y="5376"/>
                  </a:cubicBezTo>
                  <a:lnTo>
                    <a:pt x="2617" y="5376"/>
                  </a:lnTo>
                  <a:lnTo>
                    <a:pt x="2617" y="4141"/>
                  </a:lnTo>
                  <a:close/>
                  <a:moveTo>
                    <a:pt x="652" y="0"/>
                  </a:moveTo>
                  <a:cubicBezTo>
                    <a:pt x="295" y="0"/>
                    <a:pt x="0" y="295"/>
                    <a:pt x="0" y="652"/>
                  </a:cubicBezTo>
                  <a:lnTo>
                    <a:pt x="0" y="1700"/>
                  </a:lnTo>
                  <a:cubicBezTo>
                    <a:pt x="0" y="1837"/>
                    <a:pt x="45" y="1968"/>
                    <a:pt x="120" y="2072"/>
                  </a:cubicBezTo>
                  <a:cubicBezTo>
                    <a:pt x="45" y="2176"/>
                    <a:pt x="0" y="2307"/>
                    <a:pt x="0" y="2444"/>
                  </a:cubicBezTo>
                  <a:lnTo>
                    <a:pt x="0" y="3495"/>
                  </a:lnTo>
                  <a:cubicBezTo>
                    <a:pt x="0" y="3632"/>
                    <a:pt x="45" y="3763"/>
                    <a:pt x="120" y="3867"/>
                  </a:cubicBezTo>
                  <a:cubicBezTo>
                    <a:pt x="45" y="3971"/>
                    <a:pt x="0" y="4099"/>
                    <a:pt x="0" y="4239"/>
                  </a:cubicBezTo>
                  <a:lnTo>
                    <a:pt x="0" y="5284"/>
                  </a:lnTo>
                  <a:cubicBezTo>
                    <a:pt x="0" y="5641"/>
                    <a:pt x="295" y="5936"/>
                    <a:pt x="652" y="5936"/>
                  </a:cubicBezTo>
                  <a:lnTo>
                    <a:pt x="9290" y="5936"/>
                  </a:lnTo>
                  <a:cubicBezTo>
                    <a:pt x="9647" y="5936"/>
                    <a:pt x="9942" y="5641"/>
                    <a:pt x="9942" y="5284"/>
                  </a:cubicBezTo>
                  <a:lnTo>
                    <a:pt x="9942" y="4233"/>
                  </a:lnTo>
                  <a:cubicBezTo>
                    <a:pt x="9942" y="4096"/>
                    <a:pt x="9897" y="3965"/>
                    <a:pt x="9823" y="3861"/>
                  </a:cubicBezTo>
                  <a:cubicBezTo>
                    <a:pt x="9897" y="3757"/>
                    <a:pt x="9942" y="3629"/>
                    <a:pt x="9942" y="3489"/>
                  </a:cubicBezTo>
                  <a:lnTo>
                    <a:pt x="9942" y="2441"/>
                  </a:lnTo>
                  <a:cubicBezTo>
                    <a:pt x="9942" y="2301"/>
                    <a:pt x="9897" y="2173"/>
                    <a:pt x="9823" y="2069"/>
                  </a:cubicBezTo>
                  <a:cubicBezTo>
                    <a:pt x="9897" y="1965"/>
                    <a:pt x="9942" y="1834"/>
                    <a:pt x="9942" y="1697"/>
                  </a:cubicBezTo>
                  <a:lnTo>
                    <a:pt x="9942" y="652"/>
                  </a:lnTo>
                  <a:cubicBezTo>
                    <a:pt x="9942" y="295"/>
                    <a:pt x="9647" y="0"/>
                    <a:pt x="9290" y="0"/>
                  </a:cubicBezTo>
                  <a:lnTo>
                    <a:pt x="7218" y="0"/>
                  </a:lnTo>
                  <a:cubicBezTo>
                    <a:pt x="7067" y="0"/>
                    <a:pt x="6939" y="125"/>
                    <a:pt x="6939" y="280"/>
                  </a:cubicBezTo>
                  <a:cubicBezTo>
                    <a:pt x="6939" y="432"/>
                    <a:pt x="7067" y="557"/>
                    <a:pt x="7218" y="557"/>
                  </a:cubicBezTo>
                  <a:lnTo>
                    <a:pt x="9290" y="557"/>
                  </a:lnTo>
                  <a:cubicBezTo>
                    <a:pt x="9344" y="557"/>
                    <a:pt x="9385" y="599"/>
                    <a:pt x="9385" y="652"/>
                  </a:cubicBezTo>
                  <a:lnTo>
                    <a:pt x="9385" y="1700"/>
                  </a:lnTo>
                  <a:cubicBezTo>
                    <a:pt x="9385" y="1754"/>
                    <a:pt x="9344" y="1792"/>
                    <a:pt x="9290" y="1792"/>
                  </a:cubicBezTo>
                  <a:lnTo>
                    <a:pt x="2614" y="1792"/>
                  </a:lnTo>
                  <a:lnTo>
                    <a:pt x="2614" y="557"/>
                  </a:lnTo>
                  <a:lnTo>
                    <a:pt x="5980" y="557"/>
                  </a:lnTo>
                  <a:cubicBezTo>
                    <a:pt x="6132" y="557"/>
                    <a:pt x="6260" y="432"/>
                    <a:pt x="6260" y="280"/>
                  </a:cubicBezTo>
                  <a:cubicBezTo>
                    <a:pt x="6260" y="125"/>
                    <a:pt x="6132" y="0"/>
                    <a:pt x="59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2;p49">
              <a:extLst>
                <a:ext uri="{FF2B5EF4-FFF2-40B4-BE49-F238E27FC236}">
                  <a16:creationId xmlns:a16="http://schemas.microsoft.com/office/drawing/2014/main" id="{B3F7F376-A148-E3B0-1665-0CDA5420E1D2}"/>
                </a:ext>
              </a:extLst>
            </p:cNvPr>
            <p:cNvSpPr/>
            <p:nvPr/>
          </p:nvSpPr>
          <p:spPr>
            <a:xfrm>
              <a:off x="5760158" y="2003057"/>
              <a:ext cx="42383" cy="73476"/>
            </a:xfrm>
            <a:custGeom>
              <a:avLst/>
              <a:gdLst/>
              <a:ahLst/>
              <a:cxnLst/>
              <a:rect l="l" t="t" r="r" b="b"/>
              <a:pathLst>
                <a:path w="1802" h="3124" extrusionOk="0">
                  <a:moveTo>
                    <a:pt x="900" y="1"/>
                  </a:moveTo>
                  <a:cubicBezTo>
                    <a:pt x="748" y="1"/>
                    <a:pt x="620" y="129"/>
                    <a:pt x="620" y="281"/>
                  </a:cubicBezTo>
                  <a:lnTo>
                    <a:pt x="620" y="364"/>
                  </a:lnTo>
                  <a:cubicBezTo>
                    <a:pt x="266" y="426"/>
                    <a:pt x="1" y="736"/>
                    <a:pt x="1" y="1108"/>
                  </a:cubicBezTo>
                  <a:cubicBezTo>
                    <a:pt x="1" y="1519"/>
                    <a:pt x="337" y="1861"/>
                    <a:pt x="754" y="1861"/>
                  </a:cubicBezTo>
                  <a:lnTo>
                    <a:pt x="1045" y="1861"/>
                  </a:lnTo>
                  <a:cubicBezTo>
                    <a:pt x="1153" y="1861"/>
                    <a:pt x="1242" y="1950"/>
                    <a:pt x="1242" y="2060"/>
                  </a:cubicBezTo>
                  <a:cubicBezTo>
                    <a:pt x="1242" y="2168"/>
                    <a:pt x="1153" y="2257"/>
                    <a:pt x="1045" y="2257"/>
                  </a:cubicBezTo>
                  <a:lnTo>
                    <a:pt x="754" y="2257"/>
                  </a:lnTo>
                  <a:cubicBezTo>
                    <a:pt x="676" y="2257"/>
                    <a:pt x="602" y="2209"/>
                    <a:pt x="572" y="2135"/>
                  </a:cubicBezTo>
                  <a:cubicBezTo>
                    <a:pt x="528" y="2028"/>
                    <a:pt x="424" y="1964"/>
                    <a:pt x="316" y="1964"/>
                  </a:cubicBezTo>
                  <a:cubicBezTo>
                    <a:pt x="280" y="1964"/>
                    <a:pt x="244" y="1971"/>
                    <a:pt x="209" y="1986"/>
                  </a:cubicBezTo>
                  <a:cubicBezTo>
                    <a:pt x="66" y="2043"/>
                    <a:pt x="1" y="2209"/>
                    <a:pt x="60" y="2349"/>
                  </a:cubicBezTo>
                  <a:cubicBezTo>
                    <a:pt x="158" y="2587"/>
                    <a:pt x="373" y="2754"/>
                    <a:pt x="620" y="2799"/>
                  </a:cubicBezTo>
                  <a:lnTo>
                    <a:pt x="620" y="2843"/>
                  </a:lnTo>
                  <a:cubicBezTo>
                    <a:pt x="620" y="2995"/>
                    <a:pt x="748" y="3123"/>
                    <a:pt x="900" y="3123"/>
                  </a:cubicBezTo>
                  <a:cubicBezTo>
                    <a:pt x="1051" y="3123"/>
                    <a:pt x="1179" y="2995"/>
                    <a:pt x="1179" y="2843"/>
                  </a:cubicBezTo>
                  <a:lnTo>
                    <a:pt x="1179" y="2799"/>
                  </a:lnTo>
                  <a:cubicBezTo>
                    <a:pt x="1534" y="2736"/>
                    <a:pt x="1801" y="2427"/>
                    <a:pt x="1801" y="2055"/>
                  </a:cubicBezTo>
                  <a:cubicBezTo>
                    <a:pt x="1801" y="1638"/>
                    <a:pt x="1462" y="1299"/>
                    <a:pt x="1045" y="1299"/>
                  </a:cubicBezTo>
                  <a:lnTo>
                    <a:pt x="754" y="1299"/>
                  </a:lnTo>
                  <a:cubicBezTo>
                    <a:pt x="647" y="1299"/>
                    <a:pt x="557" y="1209"/>
                    <a:pt x="557" y="1102"/>
                  </a:cubicBezTo>
                  <a:cubicBezTo>
                    <a:pt x="557" y="995"/>
                    <a:pt x="647" y="906"/>
                    <a:pt x="754" y="906"/>
                  </a:cubicBezTo>
                  <a:lnTo>
                    <a:pt x="1045" y="906"/>
                  </a:lnTo>
                  <a:cubicBezTo>
                    <a:pt x="1111" y="906"/>
                    <a:pt x="1170" y="938"/>
                    <a:pt x="1209" y="995"/>
                  </a:cubicBezTo>
                  <a:cubicBezTo>
                    <a:pt x="1263" y="1075"/>
                    <a:pt x="1350" y="1117"/>
                    <a:pt x="1439" y="1117"/>
                  </a:cubicBezTo>
                  <a:cubicBezTo>
                    <a:pt x="1493" y="1117"/>
                    <a:pt x="1548" y="1102"/>
                    <a:pt x="1596" y="1069"/>
                  </a:cubicBezTo>
                  <a:cubicBezTo>
                    <a:pt x="1721" y="983"/>
                    <a:pt x="1754" y="810"/>
                    <a:pt x="1670" y="682"/>
                  </a:cubicBezTo>
                  <a:cubicBezTo>
                    <a:pt x="1554" y="513"/>
                    <a:pt x="1376" y="397"/>
                    <a:pt x="1179" y="364"/>
                  </a:cubicBezTo>
                  <a:lnTo>
                    <a:pt x="1179" y="281"/>
                  </a:lnTo>
                  <a:cubicBezTo>
                    <a:pt x="1179" y="129"/>
                    <a:pt x="1051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3;p49">
              <a:extLst>
                <a:ext uri="{FF2B5EF4-FFF2-40B4-BE49-F238E27FC236}">
                  <a16:creationId xmlns:a16="http://schemas.microsoft.com/office/drawing/2014/main" id="{8CD27190-D7A4-6FC0-E507-AF3411D1E522}"/>
                </a:ext>
              </a:extLst>
            </p:cNvPr>
            <p:cNvSpPr/>
            <p:nvPr/>
          </p:nvSpPr>
          <p:spPr>
            <a:xfrm>
              <a:off x="5722150" y="1980596"/>
              <a:ext cx="118329" cy="118329"/>
            </a:xfrm>
            <a:custGeom>
              <a:avLst/>
              <a:gdLst/>
              <a:ahLst/>
              <a:cxnLst/>
              <a:rect l="l" t="t" r="r" b="b"/>
              <a:pathLst>
                <a:path w="5031" h="5031" extrusionOk="0">
                  <a:moveTo>
                    <a:pt x="2516" y="563"/>
                  </a:moveTo>
                  <a:cubicBezTo>
                    <a:pt x="3593" y="563"/>
                    <a:pt x="4474" y="1441"/>
                    <a:pt x="4474" y="2518"/>
                  </a:cubicBezTo>
                  <a:cubicBezTo>
                    <a:pt x="4474" y="3599"/>
                    <a:pt x="3593" y="4477"/>
                    <a:pt x="2516" y="4477"/>
                  </a:cubicBezTo>
                  <a:cubicBezTo>
                    <a:pt x="1435" y="4477"/>
                    <a:pt x="557" y="3599"/>
                    <a:pt x="557" y="2518"/>
                  </a:cubicBezTo>
                  <a:cubicBezTo>
                    <a:pt x="560" y="1441"/>
                    <a:pt x="1435" y="563"/>
                    <a:pt x="2516" y="563"/>
                  </a:cubicBezTo>
                  <a:close/>
                  <a:moveTo>
                    <a:pt x="2516" y="0"/>
                  </a:moveTo>
                  <a:cubicBezTo>
                    <a:pt x="1129" y="0"/>
                    <a:pt x="0" y="1128"/>
                    <a:pt x="0" y="2515"/>
                  </a:cubicBezTo>
                  <a:cubicBezTo>
                    <a:pt x="0" y="3902"/>
                    <a:pt x="1129" y="5031"/>
                    <a:pt x="2516" y="5031"/>
                  </a:cubicBezTo>
                  <a:cubicBezTo>
                    <a:pt x="3903" y="5031"/>
                    <a:pt x="5031" y="3902"/>
                    <a:pt x="5031" y="2515"/>
                  </a:cubicBezTo>
                  <a:cubicBezTo>
                    <a:pt x="5031" y="1128"/>
                    <a:pt x="3903" y="0"/>
                    <a:pt x="25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4;p49">
              <a:extLst>
                <a:ext uri="{FF2B5EF4-FFF2-40B4-BE49-F238E27FC236}">
                  <a16:creationId xmlns:a16="http://schemas.microsoft.com/office/drawing/2014/main" id="{7B846044-6F8F-BDA6-2047-89B87CF5FE09}"/>
                </a:ext>
              </a:extLst>
            </p:cNvPr>
            <p:cNvSpPr/>
            <p:nvPr/>
          </p:nvSpPr>
          <p:spPr>
            <a:xfrm>
              <a:off x="5730617" y="2276430"/>
              <a:ext cx="134440" cy="13195"/>
            </a:xfrm>
            <a:custGeom>
              <a:avLst/>
              <a:gdLst/>
              <a:ahLst/>
              <a:cxnLst/>
              <a:rect l="l" t="t" r="r" b="b"/>
              <a:pathLst>
                <a:path w="5716" h="561" extrusionOk="0">
                  <a:moveTo>
                    <a:pt x="280" y="1"/>
                  </a:moveTo>
                  <a:cubicBezTo>
                    <a:pt x="129" y="1"/>
                    <a:pt x="1" y="129"/>
                    <a:pt x="1" y="281"/>
                  </a:cubicBezTo>
                  <a:cubicBezTo>
                    <a:pt x="1" y="433"/>
                    <a:pt x="129" y="561"/>
                    <a:pt x="280" y="561"/>
                  </a:cubicBezTo>
                  <a:lnTo>
                    <a:pt x="5433" y="561"/>
                  </a:lnTo>
                  <a:cubicBezTo>
                    <a:pt x="5590" y="561"/>
                    <a:pt x="5715" y="438"/>
                    <a:pt x="5715" y="281"/>
                  </a:cubicBezTo>
                  <a:cubicBezTo>
                    <a:pt x="5715" y="129"/>
                    <a:pt x="5590" y="1"/>
                    <a:pt x="5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5;p49">
              <a:extLst>
                <a:ext uri="{FF2B5EF4-FFF2-40B4-BE49-F238E27FC236}">
                  <a16:creationId xmlns:a16="http://schemas.microsoft.com/office/drawing/2014/main" id="{754C5268-8728-240B-BF09-F2545A761E44}"/>
                </a:ext>
              </a:extLst>
            </p:cNvPr>
            <p:cNvSpPr/>
            <p:nvPr/>
          </p:nvSpPr>
          <p:spPr>
            <a:xfrm>
              <a:off x="5791534" y="2301503"/>
              <a:ext cx="27942" cy="13124"/>
            </a:xfrm>
            <a:custGeom>
              <a:avLst/>
              <a:gdLst/>
              <a:ahLst/>
              <a:cxnLst/>
              <a:rect l="l" t="t" r="r" b="b"/>
              <a:pathLst>
                <a:path w="1188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80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908" y="557"/>
                  </a:lnTo>
                  <a:cubicBezTo>
                    <a:pt x="1063" y="557"/>
                    <a:pt x="1188" y="432"/>
                    <a:pt x="1188" y="280"/>
                  </a:cubicBezTo>
                  <a:cubicBezTo>
                    <a:pt x="1188" y="126"/>
                    <a:pt x="1063" y="1"/>
                    <a:pt x="9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6;p49">
              <a:extLst>
                <a:ext uri="{FF2B5EF4-FFF2-40B4-BE49-F238E27FC236}">
                  <a16:creationId xmlns:a16="http://schemas.microsoft.com/office/drawing/2014/main" id="{97CE967B-DADB-AB54-DE92-59FB7EB1F412}"/>
                </a:ext>
              </a:extLst>
            </p:cNvPr>
            <p:cNvSpPr/>
            <p:nvPr/>
          </p:nvSpPr>
          <p:spPr>
            <a:xfrm>
              <a:off x="5730617" y="2301503"/>
              <a:ext cx="48828" cy="13124"/>
            </a:xfrm>
            <a:custGeom>
              <a:avLst/>
              <a:gdLst/>
              <a:ahLst/>
              <a:cxnLst/>
              <a:rect l="l" t="t" r="r" b="b"/>
              <a:pathLst>
                <a:path w="2076" h="558" extrusionOk="0">
                  <a:moveTo>
                    <a:pt x="280" y="1"/>
                  </a:moveTo>
                  <a:cubicBezTo>
                    <a:pt x="129" y="1"/>
                    <a:pt x="1" y="126"/>
                    <a:pt x="1" y="280"/>
                  </a:cubicBezTo>
                  <a:cubicBezTo>
                    <a:pt x="1" y="432"/>
                    <a:pt x="129" y="557"/>
                    <a:pt x="280" y="557"/>
                  </a:cubicBezTo>
                  <a:lnTo>
                    <a:pt x="1795" y="557"/>
                  </a:lnTo>
                  <a:cubicBezTo>
                    <a:pt x="1947" y="557"/>
                    <a:pt x="2075" y="432"/>
                    <a:pt x="2075" y="280"/>
                  </a:cubicBezTo>
                  <a:cubicBezTo>
                    <a:pt x="2075" y="126"/>
                    <a:pt x="1947" y="1"/>
                    <a:pt x="1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7;p49">
              <a:extLst>
                <a:ext uri="{FF2B5EF4-FFF2-40B4-BE49-F238E27FC236}">
                  <a16:creationId xmlns:a16="http://schemas.microsoft.com/office/drawing/2014/main" id="{840863F9-45CE-3361-FE38-8F7DB857633C}"/>
                </a:ext>
              </a:extLst>
            </p:cNvPr>
            <p:cNvSpPr/>
            <p:nvPr/>
          </p:nvSpPr>
          <p:spPr>
            <a:xfrm>
              <a:off x="5900878" y="2278147"/>
              <a:ext cx="47134" cy="34857"/>
            </a:xfrm>
            <a:custGeom>
              <a:avLst/>
              <a:gdLst/>
              <a:ahLst/>
              <a:cxnLst/>
              <a:rect l="l" t="t" r="r" b="b"/>
              <a:pathLst>
                <a:path w="2004" h="1482" extrusionOk="0">
                  <a:moveTo>
                    <a:pt x="1701" y="0"/>
                  </a:moveTo>
                  <a:cubicBezTo>
                    <a:pt x="1629" y="0"/>
                    <a:pt x="1557" y="28"/>
                    <a:pt x="1501" y="83"/>
                  </a:cubicBezTo>
                  <a:lnTo>
                    <a:pt x="777" y="806"/>
                  </a:lnTo>
                  <a:lnTo>
                    <a:pt x="500" y="532"/>
                  </a:lnTo>
                  <a:cubicBezTo>
                    <a:pt x="447" y="479"/>
                    <a:pt x="375" y="452"/>
                    <a:pt x="304" y="452"/>
                  </a:cubicBezTo>
                  <a:cubicBezTo>
                    <a:pt x="233" y="452"/>
                    <a:pt x="161" y="479"/>
                    <a:pt x="108" y="532"/>
                  </a:cubicBezTo>
                  <a:cubicBezTo>
                    <a:pt x="0" y="639"/>
                    <a:pt x="0" y="818"/>
                    <a:pt x="108" y="925"/>
                  </a:cubicBezTo>
                  <a:lnTo>
                    <a:pt x="578" y="1398"/>
                  </a:lnTo>
                  <a:cubicBezTo>
                    <a:pt x="631" y="1452"/>
                    <a:pt x="703" y="1482"/>
                    <a:pt x="777" y="1482"/>
                  </a:cubicBezTo>
                  <a:cubicBezTo>
                    <a:pt x="852" y="1482"/>
                    <a:pt x="920" y="1452"/>
                    <a:pt x="974" y="1398"/>
                  </a:cubicBezTo>
                  <a:lnTo>
                    <a:pt x="1896" y="476"/>
                  </a:lnTo>
                  <a:cubicBezTo>
                    <a:pt x="2004" y="368"/>
                    <a:pt x="2004" y="190"/>
                    <a:pt x="1896" y="83"/>
                  </a:cubicBezTo>
                  <a:cubicBezTo>
                    <a:pt x="1843" y="28"/>
                    <a:pt x="1772" y="0"/>
                    <a:pt x="1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8;p49">
              <a:extLst>
                <a:ext uri="{FF2B5EF4-FFF2-40B4-BE49-F238E27FC236}">
                  <a16:creationId xmlns:a16="http://schemas.microsoft.com/office/drawing/2014/main" id="{1A96FA3D-493D-048E-B05D-F2872A8814C1}"/>
                </a:ext>
              </a:extLst>
            </p:cNvPr>
            <p:cNvSpPr/>
            <p:nvPr/>
          </p:nvSpPr>
          <p:spPr>
            <a:xfrm>
              <a:off x="5913203" y="2071947"/>
              <a:ext cx="34316" cy="23120"/>
            </a:xfrm>
            <a:custGeom>
              <a:avLst/>
              <a:gdLst/>
              <a:ahLst/>
              <a:cxnLst/>
              <a:rect l="l" t="t" r="r" b="b"/>
              <a:pathLst>
                <a:path w="1459" h="983" extrusionOk="0">
                  <a:moveTo>
                    <a:pt x="304" y="1"/>
                  </a:moveTo>
                  <a:cubicBezTo>
                    <a:pt x="232" y="1"/>
                    <a:pt x="161" y="27"/>
                    <a:pt x="107" y="81"/>
                  </a:cubicBezTo>
                  <a:cubicBezTo>
                    <a:pt x="0" y="191"/>
                    <a:pt x="0" y="370"/>
                    <a:pt x="107" y="477"/>
                  </a:cubicBezTo>
                  <a:lnTo>
                    <a:pt x="530" y="900"/>
                  </a:lnTo>
                  <a:cubicBezTo>
                    <a:pt x="584" y="953"/>
                    <a:pt x="655" y="983"/>
                    <a:pt x="730" y="983"/>
                  </a:cubicBezTo>
                  <a:cubicBezTo>
                    <a:pt x="804" y="983"/>
                    <a:pt x="872" y="953"/>
                    <a:pt x="926" y="900"/>
                  </a:cubicBezTo>
                  <a:lnTo>
                    <a:pt x="1349" y="477"/>
                  </a:lnTo>
                  <a:cubicBezTo>
                    <a:pt x="1459" y="370"/>
                    <a:pt x="1459" y="191"/>
                    <a:pt x="1349" y="81"/>
                  </a:cubicBezTo>
                  <a:cubicBezTo>
                    <a:pt x="1295" y="27"/>
                    <a:pt x="1224" y="1"/>
                    <a:pt x="1152" y="1"/>
                  </a:cubicBezTo>
                  <a:cubicBezTo>
                    <a:pt x="1081" y="1"/>
                    <a:pt x="1009" y="27"/>
                    <a:pt x="956" y="81"/>
                  </a:cubicBezTo>
                  <a:lnTo>
                    <a:pt x="730" y="310"/>
                  </a:lnTo>
                  <a:lnTo>
                    <a:pt x="500" y="81"/>
                  </a:lnTo>
                  <a:cubicBezTo>
                    <a:pt x="447" y="27"/>
                    <a:pt x="375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9;p49">
              <a:extLst>
                <a:ext uri="{FF2B5EF4-FFF2-40B4-BE49-F238E27FC236}">
                  <a16:creationId xmlns:a16="http://schemas.microsoft.com/office/drawing/2014/main" id="{DA5AE02B-4B3D-E8DF-512B-502806E76DBB}"/>
                </a:ext>
              </a:extLst>
            </p:cNvPr>
            <p:cNvSpPr/>
            <p:nvPr/>
          </p:nvSpPr>
          <p:spPr>
            <a:xfrm>
              <a:off x="5730617" y="2329162"/>
              <a:ext cx="115036" cy="13101"/>
            </a:xfrm>
            <a:custGeom>
              <a:avLst/>
              <a:gdLst/>
              <a:ahLst/>
              <a:cxnLst/>
              <a:rect l="l" t="t" r="r" b="b"/>
              <a:pathLst>
                <a:path w="4891" h="557" extrusionOk="0">
                  <a:moveTo>
                    <a:pt x="280" y="0"/>
                  </a:moveTo>
                  <a:cubicBezTo>
                    <a:pt x="129" y="0"/>
                    <a:pt x="1" y="125"/>
                    <a:pt x="1" y="280"/>
                  </a:cubicBezTo>
                  <a:cubicBezTo>
                    <a:pt x="1" y="435"/>
                    <a:pt x="129" y="557"/>
                    <a:pt x="280" y="557"/>
                  </a:cubicBezTo>
                  <a:lnTo>
                    <a:pt x="4611" y="557"/>
                  </a:lnTo>
                  <a:cubicBezTo>
                    <a:pt x="4763" y="557"/>
                    <a:pt x="4891" y="432"/>
                    <a:pt x="4891" y="280"/>
                  </a:cubicBezTo>
                  <a:cubicBezTo>
                    <a:pt x="4891" y="125"/>
                    <a:pt x="4763" y="0"/>
                    <a:pt x="4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587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AC5DE2-CA09-4FC1-AE29-1BA6987693C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0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75"/>
          </a:p>
        </p:txBody>
      </p:sp>
      <p:sp>
        <p:nvSpPr>
          <p:cNvPr id="2" name="Text 0"/>
          <p:cNvSpPr/>
          <p:nvPr/>
        </p:nvSpPr>
        <p:spPr>
          <a:xfrm>
            <a:off x="496119" y="1400920"/>
            <a:ext cx="4783857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SME Classification Criteria</a:t>
            </a:r>
            <a:endParaRPr lang="en-US" sz="2781" dirty="0"/>
          </a:p>
        </p:txBody>
      </p:sp>
      <p:sp>
        <p:nvSpPr>
          <p:cNvPr id="3" name="Text 1"/>
          <p:cNvSpPr/>
          <p:nvPr/>
        </p:nvSpPr>
        <p:spPr>
          <a:xfrm>
            <a:off x="496119" y="2127424"/>
            <a:ext cx="8151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the categories for micro, small, and medium enterprises.</a:t>
            </a:r>
            <a:endParaRPr lang="en-US" sz="1094" dirty="0"/>
          </a:p>
        </p:txBody>
      </p:sp>
      <p:sp>
        <p:nvSpPr>
          <p:cNvPr id="4" name="Shape 2"/>
          <p:cNvSpPr/>
          <p:nvPr/>
        </p:nvSpPr>
        <p:spPr>
          <a:xfrm>
            <a:off x="496119" y="2513707"/>
            <a:ext cx="8151763" cy="1228874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0882" y="2518470"/>
            <a:ext cx="8142238" cy="4064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42715" y="2608288"/>
            <a:ext cx="134250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Micro</a:t>
            </a:r>
            <a:endParaRPr lang="en-US" sz="1094" dirty="0"/>
          </a:p>
        </p:txBody>
      </p:sp>
      <p:sp>
        <p:nvSpPr>
          <p:cNvPr id="7" name="Text 5"/>
          <p:cNvSpPr/>
          <p:nvPr/>
        </p:nvSpPr>
        <p:spPr>
          <a:xfrm>
            <a:off x="2273499" y="2608288"/>
            <a:ext cx="29686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2.5 crore rupees</a:t>
            </a:r>
            <a:endParaRPr lang="en-US" sz="1094" dirty="0"/>
          </a:p>
        </p:txBody>
      </p:sp>
      <p:sp>
        <p:nvSpPr>
          <p:cNvPr id="8" name="Text 6"/>
          <p:cNvSpPr/>
          <p:nvPr/>
        </p:nvSpPr>
        <p:spPr>
          <a:xfrm>
            <a:off x="5530379" y="2608288"/>
            <a:ext cx="297098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10 crore rupees</a:t>
            </a:r>
            <a:endParaRPr lang="en-US" sz="1094" dirty="0"/>
          </a:p>
        </p:txBody>
      </p:sp>
      <p:sp>
        <p:nvSpPr>
          <p:cNvPr id="9" name="Shape 7"/>
          <p:cNvSpPr/>
          <p:nvPr/>
        </p:nvSpPr>
        <p:spPr>
          <a:xfrm>
            <a:off x="500882" y="2924920"/>
            <a:ext cx="8142238" cy="4064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42715" y="3014737"/>
            <a:ext cx="134250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Small</a:t>
            </a:r>
            <a:endParaRPr lang="en-US" sz="1094" dirty="0"/>
          </a:p>
        </p:txBody>
      </p:sp>
      <p:sp>
        <p:nvSpPr>
          <p:cNvPr id="11" name="Text 9"/>
          <p:cNvSpPr/>
          <p:nvPr/>
        </p:nvSpPr>
        <p:spPr>
          <a:xfrm>
            <a:off x="2273499" y="3014737"/>
            <a:ext cx="29686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25 crore rupees</a:t>
            </a:r>
            <a:endParaRPr lang="en-US" sz="1094" dirty="0"/>
          </a:p>
        </p:txBody>
      </p:sp>
      <p:sp>
        <p:nvSpPr>
          <p:cNvPr id="12" name="Text 10"/>
          <p:cNvSpPr/>
          <p:nvPr/>
        </p:nvSpPr>
        <p:spPr>
          <a:xfrm>
            <a:off x="5530379" y="3014737"/>
            <a:ext cx="297098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100 crore rupees</a:t>
            </a:r>
            <a:endParaRPr lang="en-US" sz="1094" dirty="0"/>
          </a:p>
        </p:txBody>
      </p:sp>
      <p:sp>
        <p:nvSpPr>
          <p:cNvPr id="13" name="Shape 11"/>
          <p:cNvSpPr/>
          <p:nvPr/>
        </p:nvSpPr>
        <p:spPr>
          <a:xfrm>
            <a:off x="500882" y="3331369"/>
            <a:ext cx="8142238" cy="4064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42715" y="3421187"/>
            <a:ext cx="134250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Medium</a:t>
            </a:r>
            <a:endParaRPr lang="en-US" sz="1094" dirty="0"/>
          </a:p>
        </p:txBody>
      </p:sp>
      <p:sp>
        <p:nvSpPr>
          <p:cNvPr id="15" name="Text 13"/>
          <p:cNvSpPr/>
          <p:nvPr/>
        </p:nvSpPr>
        <p:spPr>
          <a:xfrm>
            <a:off x="2273499" y="3421187"/>
            <a:ext cx="296860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125 crore rupees</a:t>
            </a:r>
            <a:endParaRPr lang="en-US" sz="1094" dirty="0"/>
          </a:p>
        </p:txBody>
      </p:sp>
      <p:sp>
        <p:nvSpPr>
          <p:cNvPr id="16" name="Text 14"/>
          <p:cNvSpPr/>
          <p:nvPr/>
        </p:nvSpPr>
        <p:spPr>
          <a:xfrm>
            <a:off x="5530379" y="3421187"/>
            <a:ext cx="297098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Does not exceed 500 crore rupees</a:t>
            </a:r>
            <a:endParaRPr lang="en-US" sz="109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EB9F0473-4341-6FFE-3DD2-CDD0B10FC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>
            <a:extLst>
              <a:ext uri="{FF2B5EF4-FFF2-40B4-BE49-F238E27FC236}">
                <a16:creationId xmlns:a16="http://schemas.microsoft.com/office/drawing/2014/main" id="{C219B3CB-C1D6-85BB-A2FA-93E9614A1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550" y="2150849"/>
            <a:ext cx="7708900" cy="841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400" dirty="0"/>
              <a:t>System Architecture</a:t>
            </a:r>
          </a:p>
        </p:txBody>
      </p:sp>
      <p:sp>
        <p:nvSpPr>
          <p:cNvPr id="283" name="Google Shape;283;p33">
            <a:extLst>
              <a:ext uri="{FF2B5EF4-FFF2-40B4-BE49-F238E27FC236}">
                <a16:creationId xmlns:a16="http://schemas.microsoft.com/office/drawing/2014/main" id="{8874D0D5-3756-2068-A7E0-7EF48D0654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2500" y="7257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71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BF3E42C6-6AEB-B3FB-7E9F-A553E4D2D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3C197322-C2F4-7EFA-FC1D-0E39B425CD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3" y="141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System Architecture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14E7F4A5-ED03-CF7B-902E-5F8DF5B373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714093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b="1" dirty="0"/>
              <a:t>Architecture Flow:</a:t>
            </a:r>
            <a:endParaRPr lang="en-IN" dirty="0"/>
          </a:p>
          <a:p>
            <a:r>
              <a:rPr lang="en-IN" b="1" dirty="0"/>
              <a:t>User Access:</a:t>
            </a:r>
            <a:r>
              <a:rPr lang="en-IN" dirty="0"/>
              <a:t> Users access the platform via </a:t>
            </a:r>
            <a:r>
              <a:rPr lang="en-IN" sz="1400" dirty="0"/>
              <a:t>spot-</a:t>
            </a:r>
            <a:r>
              <a:rPr lang="en-IN" sz="1400" dirty="0" err="1"/>
              <a:t>check.site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b="1" dirty="0"/>
              <a:t>Reverse Proxy (Nginx):</a:t>
            </a:r>
            <a:r>
              <a:rPr lang="en-IN" dirty="0"/>
              <a:t> Routes traffic. Requests to </a:t>
            </a:r>
            <a:r>
              <a:rPr lang="en-IN" sz="1400" dirty="0"/>
              <a:t>/</a:t>
            </a:r>
            <a:r>
              <a:rPr lang="en-IN" dirty="0"/>
              <a:t> go to the </a:t>
            </a:r>
            <a:r>
              <a:rPr lang="en-IN" b="1" dirty="0"/>
              <a:t>React Client.</a:t>
            </a:r>
            <a:endParaRPr lang="en-IN" dirty="0"/>
          </a:p>
          <a:p>
            <a:endParaRPr lang="en-IN" dirty="0"/>
          </a:p>
          <a:p>
            <a:r>
              <a:rPr lang="en-IN" dirty="0"/>
              <a:t>Requests to </a:t>
            </a:r>
            <a:r>
              <a:rPr lang="en-IN" sz="1400" dirty="0"/>
              <a:t>/</a:t>
            </a:r>
            <a:r>
              <a:rPr lang="en-IN" sz="1400" dirty="0" err="1"/>
              <a:t>api</a:t>
            </a:r>
            <a:r>
              <a:rPr lang="en-IN" dirty="0"/>
              <a:t> go to the </a:t>
            </a:r>
            <a:r>
              <a:rPr lang="en-IN" b="1" dirty="0"/>
              <a:t>Node.js Server.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Frontend (Client):</a:t>
            </a:r>
            <a:r>
              <a:rPr lang="en-IN" dirty="0"/>
              <a:t> Single Page Application (SPA) built with Vite &amp; Tailwind. Handles UI logic and API calls via Axios.</a:t>
            </a:r>
          </a:p>
          <a:p>
            <a:endParaRPr lang="en-IN" dirty="0"/>
          </a:p>
          <a:p>
            <a:r>
              <a:rPr lang="en-IN" b="1" dirty="0"/>
              <a:t>Backend (Server):</a:t>
            </a:r>
            <a:r>
              <a:rPr lang="en-IN" dirty="0"/>
              <a:t> Express.js REST API. Handles business logic, file upload simulation, and session management.</a:t>
            </a:r>
          </a:p>
          <a:p>
            <a:endParaRPr lang="en-IN" dirty="0"/>
          </a:p>
          <a:p>
            <a:r>
              <a:rPr lang="en-IN" b="1" dirty="0"/>
              <a:t>Data Layer:</a:t>
            </a:r>
            <a:r>
              <a:rPr lang="en-IN" dirty="0"/>
              <a:t> </a:t>
            </a:r>
            <a:r>
              <a:rPr lang="en-IN" b="1" dirty="0"/>
              <a:t>SQLite</a:t>
            </a:r>
            <a:r>
              <a:rPr lang="en-IN" dirty="0"/>
              <a:t> database stores Application records and Legacy Data. It is file-based, ensuring easy backups and zero-configuration setup.</a:t>
            </a:r>
          </a:p>
        </p:txBody>
      </p:sp>
      <p:grpSp>
        <p:nvGrpSpPr>
          <p:cNvPr id="2" name="Google Shape;1089;p49">
            <a:extLst>
              <a:ext uri="{FF2B5EF4-FFF2-40B4-BE49-F238E27FC236}">
                <a16:creationId xmlns:a16="http://schemas.microsoft.com/office/drawing/2014/main" id="{37E5A7A1-3D93-8BC9-3AAA-B19A04081EC3}"/>
              </a:ext>
            </a:extLst>
          </p:cNvPr>
          <p:cNvGrpSpPr/>
          <p:nvPr/>
        </p:nvGrpSpPr>
        <p:grpSpPr>
          <a:xfrm>
            <a:off x="59866" y="772110"/>
            <a:ext cx="401487" cy="399245"/>
            <a:chOff x="6087298" y="3352165"/>
            <a:chExt cx="450667" cy="448150"/>
          </a:xfrm>
        </p:grpSpPr>
        <p:sp>
          <p:nvSpPr>
            <p:cNvPr id="3" name="Google Shape;1090;p49">
              <a:extLst>
                <a:ext uri="{FF2B5EF4-FFF2-40B4-BE49-F238E27FC236}">
                  <a16:creationId xmlns:a16="http://schemas.microsoft.com/office/drawing/2014/main" id="{58C7AC11-36B4-E8A5-57B2-2F4B8B3D9A71}"/>
                </a:ext>
              </a:extLst>
            </p:cNvPr>
            <p:cNvSpPr/>
            <p:nvPr/>
          </p:nvSpPr>
          <p:spPr>
            <a:xfrm>
              <a:off x="6171241" y="3433591"/>
              <a:ext cx="366724" cy="366724"/>
            </a:xfrm>
            <a:custGeom>
              <a:avLst/>
              <a:gdLst/>
              <a:ahLst/>
              <a:cxnLst/>
              <a:rect l="l" t="t" r="r" b="b"/>
              <a:pathLst>
                <a:path w="15592" h="15592" extrusionOk="0">
                  <a:moveTo>
                    <a:pt x="15029" y="8075"/>
                  </a:moveTo>
                  <a:lnTo>
                    <a:pt x="15029" y="13790"/>
                  </a:lnTo>
                  <a:cubicBezTo>
                    <a:pt x="15032" y="14475"/>
                    <a:pt x="14478" y="15029"/>
                    <a:pt x="13794" y="15029"/>
                  </a:cubicBezTo>
                  <a:lnTo>
                    <a:pt x="8079" y="15029"/>
                  </a:lnTo>
                  <a:lnTo>
                    <a:pt x="8079" y="12918"/>
                  </a:lnTo>
                  <a:cubicBezTo>
                    <a:pt x="8079" y="12817"/>
                    <a:pt x="8025" y="12725"/>
                    <a:pt x="7936" y="12677"/>
                  </a:cubicBezTo>
                  <a:cubicBezTo>
                    <a:pt x="7894" y="12654"/>
                    <a:pt x="7846" y="12642"/>
                    <a:pt x="7798" y="12642"/>
                  </a:cubicBezTo>
                  <a:cubicBezTo>
                    <a:pt x="7749" y="12642"/>
                    <a:pt x="7700" y="12654"/>
                    <a:pt x="7656" y="12680"/>
                  </a:cubicBezTo>
                  <a:cubicBezTo>
                    <a:pt x="7472" y="12793"/>
                    <a:pt x="7260" y="12847"/>
                    <a:pt x="7040" y="12847"/>
                  </a:cubicBezTo>
                  <a:cubicBezTo>
                    <a:pt x="6376" y="12847"/>
                    <a:pt x="5835" y="12308"/>
                    <a:pt x="5835" y="11641"/>
                  </a:cubicBezTo>
                  <a:cubicBezTo>
                    <a:pt x="5835" y="10981"/>
                    <a:pt x="6373" y="10436"/>
                    <a:pt x="7040" y="10436"/>
                  </a:cubicBezTo>
                  <a:cubicBezTo>
                    <a:pt x="7254" y="10436"/>
                    <a:pt x="7472" y="10495"/>
                    <a:pt x="7653" y="10605"/>
                  </a:cubicBezTo>
                  <a:cubicBezTo>
                    <a:pt x="7697" y="10631"/>
                    <a:pt x="7746" y="10644"/>
                    <a:pt x="7795" y="10644"/>
                  </a:cubicBezTo>
                  <a:cubicBezTo>
                    <a:pt x="7843" y="10644"/>
                    <a:pt x="7891" y="10632"/>
                    <a:pt x="7933" y="10608"/>
                  </a:cubicBezTo>
                  <a:cubicBezTo>
                    <a:pt x="8019" y="10561"/>
                    <a:pt x="8073" y="10466"/>
                    <a:pt x="8073" y="10367"/>
                  </a:cubicBezTo>
                  <a:lnTo>
                    <a:pt x="8073" y="8075"/>
                  </a:lnTo>
                  <a:lnTo>
                    <a:pt x="9945" y="8075"/>
                  </a:lnTo>
                  <a:cubicBezTo>
                    <a:pt x="9901" y="8230"/>
                    <a:pt x="9880" y="8391"/>
                    <a:pt x="9880" y="8555"/>
                  </a:cubicBezTo>
                  <a:cubicBezTo>
                    <a:pt x="9880" y="9525"/>
                    <a:pt x="10668" y="10317"/>
                    <a:pt x="11642" y="10317"/>
                  </a:cubicBezTo>
                  <a:cubicBezTo>
                    <a:pt x="12612" y="10317"/>
                    <a:pt x="13407" y="9528"/>
                    <a:pt x="13407" y="8555"/>
                  </a:cubicBezTo>
                  <a:cubicBezTo>
                    <a:pt x="13407" y="8391"/>
                    <a:pt x="13383" y="8230"/>
                    <a:pt x="13338" y="8075"/>
                  </a:cubicBezTo>
                  <a:close/>
                  <a:moveTo>
                    <a:pt x="8010" y="0"/>
                  </a:moveTo>
                  <a:cubicBezTo>
                    <a:pt x="7740" y="0"/>
                    <a:pt x="7519" y="221"/>
                    <a:pt x="7519" y="491"/>
                  </a:cubicBezTo>
                  <a:lnTo>
                    <a:pt x="7519" y="2340"/>
                  </a:lnTo>
                  <a:cubicBezTo>
                    <a:pt x="7519" y="2498"/>
                    <a:pt x="7600" y="2646"/>
                    <a:pt x="7725" y="2739"/>
                  </a:cubicBezTo>
                  <a:cubicBezTo>
                    <a:pt x="7812" y="2800"/>
                    <a:pt x="7913" y="2831"/>
                    <a:pt x="8015" y="2831"/>
                  </a:cubicBezTo>
                  <a:cubicBezTo>
                    <a:pt x="8067" y="2831"/>
                    <a:pt x="8118" y="2823"/>
                    <a:pt x="8168" y="2807"/>
                  </a:cubicBezTo>
                  <a:cubicBezTo>
                    <a:pt x="8293" y="2765"/>
                    <a:pt x="8424" y="2742"/>
                    <a:pt x="8555" y="2742"/>
                  </a:cubicBezTo>
                  <a:cubicBezTo>
                    <a:pt x="8894" y="2742"/>
                    <a:pt x="9207" y="2881"/>
                    <a:pt x="9436" y="3126"/>
                  </a:cubicBezTo>
                  <a:cubicBezTo>
                    <a:pt x="9668" y="3373"/>
                    <a:pt x="9778" y="3694"/>
                    <a:pt x="9758" y="4033"/>
                  </a:cubicBezTo>
                  <a:cubicBezTo>
                    <a:pt x="9716" y="4629"/>
                    <a:pt x="9237" y="5105"/>
                    <a:pt x="8644" y="5150"/>
                  </a:cubicBezTo>
                  <a:cubicBezTo>
                    <a:pt x="8612" y="5152"/>
                    <a:pt x="8580" y="5153"/>
                    <a:pt x="8549" y="5153"/>
                  </a:cubicBezTo>
                  <a:cubicBezTo>
                    <a:pt x="8418" y="5153"/>
                    <a:pt x="8290" y="5133"/>
                    <a:pt x="8168" y="5090"/>
                  </a:cubicBezTo>
                  <a:cubicBezTo>
                    <a:pt x="8117" y="5073"/>
                    <a:pt x="8064" y="5064"/>
                    <a:pt x="8011" y="5064"/>
                  </a:cubicBezTo>
                  <a:cubicBezTo>
                    <a:pt x="7909" y="5064"/>
                    <a:pt x="7808" y="5096"/>
                    <a:pt x="7722" y="5159"/>
                  </a:cubicBezTo>
                  <a:cubicBezTo>
                    <a:pt x="7594" y="5251"/>
                    <a:pt x="7516" y="5400"/>
                    <a:pt x="7516" y="5554"/>
                  </a:cubicBezTo>
                  <a:lnTo>
                    <a:pt x="7516" y="7519"/>
                  </a:lnTo>
                  <a:lnTo>
                    <a:pt x="5644" y="7519"/>
                  </a:lnTo>
                  <a:cubicBezTo>
                    <a:pt x="5689" y="7364"/>
                    <a:pt x="5713" y="7203"/>
                    <a:pt x="5713" y="7040"/>
                  </a:cubicBezTo>
                  <a:cubicBezTo>
                    <a:pt x="5713" y="6069"/>
                    <a:pt x="4924" y="5278"/>
                    <a:pt x="3948" y="5278"/>
                  </a:cubicBezTo>
                  <a:cubicBezTo>
                    <a:pt x="2977" y="5278"/>
                    <a:pt x="2185" y="6066"/>
                    <a:pt x="2185" y="7040"/>
                  </a:cubicBezTo>
                  <a:cubicBezTo>
                    <a:pt x="2185" y="7203"/>
                    <a:pt x="2206" y="7364"/>
                    <a:pt x="2251" y="7519"/>
                  </a:cubicBezTo>
                  <a:lnTo>
                    <a:pt x="492" y="7519"/>
                  </a:lnTo>
                  <a:cubicBezTo>
                    <a:pt x="224" y="7519"/>
                    <a:pt x="4" y="7739"/>
                    <a:pt x="4" y="8007"/>
                  </a:cubicBezTo>
                  <a:lnTo>
                    <a:pt x="4" y="10421"/>
                  </a:lnTo>
                  <a:cubicBezTo>
                    <a:pt x="4" y="10576"/>
                    <a:pt x="132" y="10701"/>
                    <a:pt x="283" y="10701"/>
                  </a:cubicBezTo>
                  <a:cubicBezTo>
                    <a:pt x="435" y="10701"/>
                    <a:pt x="563" y="10576"/>
                    <a:pt x="563" y="10421"/>
                  </a:cubicBezTo>
                  <a:lnTo>
                    <a:pt x="563" y="8078"/>
                  </a:lnTo>
                  <a:lnTo>
                    <a:pt x="2674" y="8078"/>
                  </a:lnTo>
                  <a:cubicBezTo>
                    <a:pt x="2772" y="8078"/>
                    <a:pt x="2867" y="8025"/>
                    <a:pt x="2915" y="7936"/>
                  </a:cubicBezTo>
                  <a:cubicBezTo>
                    <a:pt x="2962" y="7852"/>
                    <a:pt x="2962" y="7742"/>
                    <a:pt x="2912" y="7659"/>
                  </a:cubicBezTo>
                  <a:cubicBezTo>
                    <a:pt x="2799" y="7471"/>
                    <a:pt x="2742" y="7260"/>
                    <a:pt x="2742" y="7043"/>
                  </a:cubicBezTo>
                  <a:cubicBezTo>
                    <a:pt x="2742" y="6382"/>
                    <a:pt x="3284" y="5837"/>
                    <a:pt x="3948" y="5837"/>
                  </a:cubicBezTo>
                  <a:cubicBezTo>
                    <a:pt x="4611" y="5837"/>
                    <a:pt x="5153" y="6379"/>
                    <a:pt x="5153" y="7043"/>
                  </a:cubicBezTo>
                  <a:cubicBezTo>
                    <a:pt x="5153" y="7260"/>
                    <a:pt x="5093" y="7474"/>
                    <a:pt x="4986" y="7659"/>
                  </a:cubicBezTo>
                  <a:cubicBezTo>
                    <a:pt x="4936" y="7742"/>
                    <a:pt x="4936" y="7852"/>
                    <a:pt x="4983" y="7936"/>
                  </a:cubicBezTo>
                  <a:cubicBezTo>
                    <a:pt x="5031" y="8022"/>
                    <a:pt x="5123" y="8078"/>
                    <a:pt x="5224" y="8078"/>
                  </a:cubicBezTo>
                  <a:lnTo>
                    <a:pt x="7516" y="8078"/>
                  </a:lnTo>
                  <a:lnTo>
                    <a:pt x="7516" y="9951"/>
                  </a:lnTo>
                  <a:cubicBezTo>
                    <a:pt x="7362" y="9906"/>
                    <a:pt x="7201" y="9882"/>
                    <a:pt x="7037" y="9882"/>
                  </a:cubicBezTo>
                  <a:cubicBezTo>
                    <a:pt x="6067" y="9882"/>
                    <a:pt x="5272" y="10671"/>
                    <a:pt x="5272" y="11647"/>
                  </a:cubicBezTo>
                  <a:cubicBezTo>
                    <a:pt x="5272" y="12618"/>
                    <a:pt x="6061" y="13409"/>
                    <a:pt x="7037" y="13409"/>
                  </a:cubicBezTo>
                  <a:cubicBezTo>
                    <a:pt x="7201" y="13409"/>
                    <a:pt x="7362" y="13388"/>
                    <a:pt x="7516" y="13344"/>
                  </a:cubicBezTo>
                  <a:lnTo>
                    <a:pt x="7516" y="15032"/>
                  </a:lnTo>
                  <a:lnTo>
                    <a:pt x="1798" y="15032"/>
                  </a:lnTo>
                  <a:cubicBezTo>
                    <a:pt x="1117" y="15032"/>
                    <a:pt x="560" y="14478"/>
                    <a:pt x="560" y="13793"/>
                  </a:cubicBezTo>
                  <a:lnTo>
                    <a:pt x="560" y="11662"/>
                  </a:lnTo>
                  <a:cubicBezTo>
                    <a:pt x="560" y="11507"/>
                    <a:pt x="432" y="11382"/>
                    <a:pt x="280" y="11382"/>
                  </a:cubicBezTo>
                  <a:cubicBezTo>
                    <a:pt x="129" y="11382"/>
                    <a:pt x="1" y="11507"/>
                    <a:pt x="1" y="11662"/>
                  </a:cubicBezTo>
                  <a:lnTo>
                    <a:pt x="1" y="13793"/>
                  </a:lnTo>
                  <a:cubicBezTo>
                    <a:pt x="1" y="14781"/>
                    <a:pt x="807" y="15591"/>
                    <a:pt x="1798" y="15591"/>
                  </a:cubicBezTo>
                  <a:lnTo>
                    <a:pt x="13791" y="15591"/>
                  </a:lnTo>
                  <a:cubicBezTo>
                    <a:pt x="14779" y="15591"/>
                    <a:pt x="15586" y="14781"/>
                    <a:pt x="15586" y="13793"/>
                  </a:cubicBezTo>
                  <a:lnTo>
                    <a:pt x="15586" y="1801"/>
                  </a:lnTo>
                  <a:cubicBezTo>
                    <a:pt x="15592" y="807"/>
                    <a:pt x="14782" y="3"/>
                    <a:pt x="13794" y="3"/>
                  </a:cubicBezTo>
                  <a:lnTo>
                    <a:pt x="11237" y="3"/>
                  </a:lnTo>
                  <a:cubicBezTo>
                    <a:pt x="11085" y="3"/>
                    <a:pt x="10957" y="131"/>
                    <a:pt x="10957" y="283"/>
                  </a:cubicBezTo>
                  <a:cubicBezTo>
                    <a:pt x="10957" y="435"/>
                    <a:pt x="11085" y="563"/>
                    <a:pt x="11237" y="563"/>
                  </a:cubicBezTo>
                  <a:lnTo>
                    <a:pt x="13794" y="563"/>
                  </a:lnTo>
                  <a:cubicBezTo>
                    <a:pt x="14475" y="563"/>
                    <a:pt x="15032" y="1116"/>
                    <a:pt x="15032" y="1801"/>
                  </a:cubicBezTo>
                  <a:lnTo>
                    <a:pt x="15032" y="7519"/>
                  </a:lnTo>
                  <a:lnTo>
                    <a:pt x="12922" y="7519"/>
                  </a:lnTo>
                  <a:cubicBezTo>
                    <a:pt x="12823" y="7519"/>
                    <a:pt x="12728" y="7572"/>
                    <a:pt x="12681" y="7662"/>
                  </a:cubicBezTo>
                  <a:cubicBezTo>
                    <a:pt x="12633" y="7748"/>
                    <a:pt x="12633" y="7855"/>
                    <a:pt x="12684" y="7942"/>
                  </a:cubicBezTo>
                  <a:cubicBezTo>
                    <a:pt x="12797" y="8126"/>
                    <a:pt x="12853" y="8337"/>
                    <a:pt x="12853" y="8555"/>
                  </a:cubicBezTo>
                  <a:cubicBezTo>
                    <a:pt x="12853" y="9215"/>
                    <a:pt x="12311" y="9760"/>
                    <a:pt x="11648" y="9760"/>
                  </a:cubicBezTo>
                  <a:cubicBezTo>
                    <a:pt x="10984" y="9760"/>
                    <a:pt x="10442" y="9221"/>
                    <a:pt x="10442" y="8555"/>
                  </a:cubicBezTo>
                  <a:cubicBezTo>
                    <a:pt x="10442" y="8337"/>
                    <a:pt x="10502" y="8123"/>
                    <a:pt x="10609" y="7942"/>
                  </a:cubicBezTo>
                  <a:cubicBezTo>
                    <a:pt x="10660" y="7855"/>
                    <a:pt x="10660" y="7748"/>
                    <a:pt x="10612" y="7662"/>
                  </a:cubicBezTo>
                  <a:cubicBezTo>
                    <a:pt x="10564" y="7575"/>
                    <a:pt x="10472" y="7519"/>
                    <a:pt x="10371" y="7519"/>
                  </a:cubicBezTo>
                  <a:lnTo>
                    <a:pt x="8079" y="7519"/>
                  </a:lnTo>
                  <a:lnTo>
                    <a:pt x="8079" y="5641"/>
                  </a:lnTo>
                  <a:cubicBezTo>
                    <a:pt x="8237" y="5686"/>
                    <a:pt x="8399" y="5707"/>
                    <a:pt x="8565" y="5707"/>
                  </a:cubicBezTo>
                  <a:cubicBezTo>
                    <a:pt x="8605" y="5707"/>
                    <a:pt x="8646" y="5706"/>
                    <a:pt x="8686" y="5703"/>
                  </a:cubicBezTo>
                  <a:cubicBezTo>
                    <a:pt x="9555" y="5644"/>
                    <a:pt x="10258" y="4941"/>
                    <a:pt x="10317" y="4072"/>
                  </a:cubicBezTo>
                  <a:cubicBezTo>
                    <a:pt x="10353" y="3575"/>
                    <a:pt x="10183" y="3105"/>
                    <a:pt x="9850" y="2742"/>
                  </a:cubicBezTo>
                  <a:cubicBezTo>
                    <a:pt x="9520" y="2384"/>
                    <a:pt x="9046" y="2182"/>
                    <a:pt x="8561" y="2182"/>
                  </a:cubicBezTo>
                  <a:cubicBezTo>
                    <a:pt x="8397" y="2182"/>
                    <a:pt x="8240" y="2203"/>
                    <a:pt x="8082" y="2248"/>
                  </a:cubicBezTo>
                  <a:lnTo>
                    <a:pt x="8082" y="560"/>
                  </a:lnTo>
                  <a:lnTo>
                    <a:pt x="10002" y="560"/>
                  </a:lnTo>
                  <a:cubicBezTo>
                    <a:pt x="10154" y="560"/>
                    <a:pt x="10282" y="432"/>
                    <a:pt x="10282" y="280"/>
                  </a:cubicBezTo>
                  <a:cubicBezTo>
                    <a:pt x="10282" y="128"/>
                    <a:pt x="10154" y="0"/>
                    <a:pt x="10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1;p49">
              <a:extLst>
                <a:ext uri="{FF2B5EF4-FFF2-40B4-BE49-F238E27FC236}">
                  <a16:creationId xmlns:a16="http://schemas.microsoft.com/office/drawing/2014/main" id="{570081BB-801C-8373-EC5C-BF376597D99F}"/>
                </a:ext>
              </a:extLst>
            </p:cNvPr>
            <p:cNvSpPr/>
            <p:nvPr/>
          </p:nvSpPr>
          <p:spPr>
            <a:xfrm>
              <a:off x="6087298" y="3352165"/>
              <a:ext cx="259967" cy="244702"/>
            </a:xfrm>
            <a:custGeom>
              <a:avLst/>
              <a:gdLst/>
              <a:ahLst/>
              <a:cxnLst/>
              <a:rect l="l" t="t" r="r" b="b"/>
              <a:pathLst>
                <a:path w="11053" h="10404" extrusionOk="0">
                  <a:moveTo>
                    <a:pt x="3852" y="560"/>
                  </a:moveTo>
                  <a:cubicBezTo>
                    <a:pt x="4876" y="560"/>
                    <a:pt x="5707" y="1391"/>
                    <a:pt x="5707" y="2412"/>
                  </a:cubicBezTo>
                  <a:cubicBezTo>
                    <a:pt x="5707" y="2703"/>
                    <a:pt x="5638" y="2983"/>
                    <a:pt x="5507" y="3242"/>
                  </a:cubicBezTo>
                  <a:cubicBezTo>
                    <a:pt x="5439" y="3379"/>
                    <a:pt x="5493" y="3549"/>
                    <a:pt x="5632" y="3617"/>
                  </a:cubicBezTo>
                  <a:cubicBezTo>
                    <a:pt x="5673" y="3638"/>
                    <a:pt x="5716" y="3648"/>
                    <a:pt x="5758" y="3648"/>
                  </a:cubicBezTo>
                  <a:cubicBezTo>
                    <a:pt x="5859" y="3648"/>
                    <a:pt x="5957" y="3591"/>
                    <a:pt x="6007" y="3495"/>
                  </a:cubicBezTo>
                  <a:cubicBezTo>
                    <a:pt x="6177" y="3156"/>
                    <a:pt x="6263" y="2793"/>
                    <a:pt x="6263" y="2412"/>
                  </a:cubicBezTo>
                  <a:cubicBezTo>
                    <a:pt x="6263" y="1885"/>
                    <a:pt x="6094" y="1397"/>
                    <a:pt x="5805" y="998"/>
                  </a:cubicBezTo>
                  <a:lnTo>
                    <a:pt x="6704" y="581"/>
                  </a:lnTo>
                  <a:lnTo>
                    <a:pt x="7597" y="2495"/>
                  </a:lnTo>
                  <a:cubicBezTo>
                    <a:pt x="7636" y="2584"/>
                    <a:pt x="7725" y="2647"/>
                    <a:pt x="7826" y="2656"/>
                  </a:cubicBezTo>
                  <a:cubicBezTo>
                    <a:pt x="7832" y="2656"/>
                    <a:pt x="7838" y="2656"/>
                    <a:pt x="7844" y="2656"/>
                  </a:cubicBezTo>
                  <a:cubicBezTo>
                    <a:pt x="7938" y="2656"/>
                    <a:pt x="8026" y="2612"/>
                    <a:pt x="8079" y="2531"/>
                  </a:cubicBezTo>
                  <a:cubicBezTo>
                    <a:pt x="8201" y="2352"/>
                    <a:pt x="8371" y="2212"/>
                    <a:pt x="8567" y="2120"/>
                  </a:cubicBezTo>
                  <a:cubicBezTo>
                    <a:pt x="8731" y="2045"/>
                    <a:pt x="8905" y="2006"/>
                    <a:pt x="9081" y="2006"/>
                  </a:cubicBezTo>
                  <a:cubicBezTo>
                    <a:pt x="9224" y="2006"/>
                    <a:pt x="9368" y="2032"/>
                    <a:pt x="9508" y="2084"/>
                  </a:cubicBezTo>
                  <a:cubicBezTo>
                    <a:pt x="9817" y="2203"/>
                    <a:pt x="10055" y="2438"/>
                    <a:pt x="10186" y="2745"/>
                  </a:cubicBezTo>
                  <a:cubicBezTo>
                    <a:pt x="10431" y="3325"/>
                    <a:pt x="10180" y="4001"/>
                    <a:pt x="9621" y="4284"/>
                  </a:cubicBezTo>
                  <a:cubicBezTo>
                    <a:pt x="9449" y="4370"/>
                    <a:pt x="9261" y="4415"/>
                    <a:pt x="9074" y="4415"/>
                  </a:cubicBezTo>
                  <a:cubicBezTo>
                    <a:pt x="9034" y="4415"/>
                    <a:pt x="8994" y="4413"/>
                    <a:pt x="8954" y="4409"/>
                  </a:cubicBezTo>
                  <a:cubicBezTo>
                    <a:pt x="8943" y="4408"/>
                    <a:pt x="8933" y="4407"/>
                    <a:pt x="8922" y="4407"/>
                  </a:cubicBezTo>
                  <a:cubicBezTo>
                    <a:pt x="8833" y="4407"/>
                    <a:pt x="8751" y="4450"/>
                    <a:pt x="8698" y="4522"/>
                  </a:cubicBezTo>
                  <a:cubicBezTo>
                    <a:pt x="8639" y="4605"/>
                    <a:pt x="8630" y="4712"/>
                    <a:pt x="8671" y="4802"/>
                  </a:cubicBezTo>
                  <a:lnTo>
                    <a:pt x="9642" y="6882"/>
                  </a:lnTo>
                  <a:lnTo>
                    <a:pt x="7945" y="7674"/>
                  </a:lnTo>
                  <a:cubicBezTo>
                    <a:pt x="7915" y="7495"/>
                    <a:pt x="7859" y="7326"/>
                    <a:pt x="7778" y="7162"/>
                  </a:cubicBezTo>
                  <a:cubicBezTo>
                    <a:pt x="7472" y="6552"/>
                    <a:pt x="6852" y="6195"/>
                    <a:pt x="6206" y="6195"/>
                  </a:cubicBezTo>
                  <a:cubicBezTo>
                    <a:pt x="5979" y="6195"/>
                    <a:pt x="5749" y="6239"/>
                    <a:pt x="5528" y="6332"/>
                  </a:cubicBezTo>
                  <a:cubicBezTo>
                    <a:pt x="5076" y="6516"/>
                    <a:pt x="4734" y="6867"/>
                    <a:pt x="4561" y="7320"/>
                  </a:cubicBezTo>
                  <a:cubicBezTo>
                    <a:pt x="4385" y="7772"/>
                    <a:pt x="4400" y="8263"/>
                    <a:pt x="4606" y="8701"/>
                  </a:cubicBezTo>
                  <a:cubicBezTo>
                    <a:pt x="4674" y="8850"/>
                    <a:pt x="4760" y="8984"/>
                    <a:pt x="4867" y="9106"/>
                  </a:cubicBezTo>
                  <a:lnTo>
                    <a:pt x="3335" y="9820"/>
                  </a:lnTo>
                  <a:lnTo>
                    <a:pt x="921" y="4638"/>
                  </a:lnTo>
                  <a:cubicBezTo>
                    <a:pt x="635" y="4019"/>
                    <a:pt x="900" y="3287"/>
                    <a:pt x="1513" y="2998"/>
                  </a:cubicBezTo>
                  <a:cubicBezTo>
                    <a:pt x="1778" y="4043"/>
                    <a:pt x="2724" y="4820"/>
                    <a:pt x="3852" y="4820"/>
                  </a:cubicBezTo>
                  <a:cubicBezTo>
                    <a:pt x="4269" y="4820"/>
                    <a:pt x="4683" y="4712"/>
                    <a:pt x="5043" y="4507"/>
                  </a:cubicBezTo>
                  <a:cubicBezTo>
                    <a:pt x="5177" y="4433"/>
                    <a:pt x="5225" y="4263"/>
                    <a:pt x="5147" y="4129"/>
                  </a:cubicBezTo>
                  <a:cubicBezTo>
                    <a:pt x="5097" y="4039"/>
                    <a:pt x="5004" y="3986"/>
                    <a:pt x="4907" y="3986"/>
                  </a:cubicBezTo>
                  <a:cubicBezTo>
                    <a:pt x="4860" y="3986"/>
                    <a:pt x="4813" y="3999"/>
                    <a:pt x="4769" y="4025"/>
                  </a:cubicBezTo>
                  <a:cubicBezTo>
                    <a:pt x="4489" y="4180"/>
                    <a:pt x="4174" y="4266"/>
                    <a:pt x="3852" y="4266"/>
                  </a:cubicBezTo>
                  <a:cubicBezTo>
                    <a:pt x="2829" y="4266"/>
                    <a:pt x="2001" y="3435"/>
                    <a:pt x="2001" y="2412"/>
                  </a:cubicBezTo>
                  <a:cubicBezTo>
                    <a:pt x="2001" y="1391"/>
                    <a:pt x="2829" y="560"/>
                    <a:pt x="3852" y="560"/>
                  </a:cubicBezTo>
                  <a:close/>
                  <a:moveTo>
                    <a:pt x="3855" y="1"/>
                  </a:moveTo>
                  <a:cubicBezTo>
                    <a:pt x="2528" y="1"/>
                    <a:pt x="1444" y="1084"/>
                    <a:pt x="1444" y="2415"/>
                  </a:cubicBezTo>
                  <a:lnTo>
                    <a:pt x="1444" y="2420"/>
                  </a:lnTo>
                  <a:lnTo>
                    <a:pt x="1290" y="2495"/>
                  </a:lnTo>
                  <a:cubicBezTo>
                    <a:pt x="394" y="2912"/>
                    <a:pt x="1" y="3983"/>
                    <a:pt x="424" y="4879"/>
                  </a:cubicBezTo>
                  <a:lnTo>
                    <a:pt x="2867" y="10121"/>
                  </a:lnTo>
                  <a:cubicBezTo>
                    <a:pt x="2948" y="10302"/>
                    <a:pt x="3126" y="10403"/>
                    <a:pt x="3314" y="10403"/>
                  </a:cubicBezTo>
                  <a:cubicBezTo>
                    <a:pt x="3382" y="10403"/>
                    <a:pt x="3454" y="10389"/>
                    <a:pt x="3522" y="10362"/>
                  </a:cubicBezTo>
                  <a:lnTo>
                    <a:pt x="5195" y="9579"/>
                  </a:lnTo>
                  <a:cubicBezTo>
                    <a:pt x="5335" y="9505"/>
                    <a:pt x="5433" y="9374"/>
                    <a:pt x="5463" y="9219"/>
                  </a:cubicBezTo>
                  <a:cubicBezTo>
                    <a:pt x="5493" y="9061"/>
                    <a:pt x="5445" y="8903"/>
                    <a:pt x="5338" y="8790"/>
                  </a:cubicBezTo>
                  <a:cubicBezTo>
                    <a:pt x="5245" y="8695"/>
                    <a:pt x="5171" y="8585"/>
                    <a:pt x="5114" y="8466"/>
                  </a:cubicBezTo>
                  <a:cubicBezTo>
                    <a:pt x="4972" y="8165"/>
                    <a:pt x="4963" y="7832"/>
                    <a:pt x="5082" y="7522"/>
                  </a:cubicBezTo>
                  <a:cubicBezTo>
                    <a:pt x="5201" y="7213"/>
                    <a:pt x="5433" y="6972"/>
                    <a:pt x="5740" y="6844"/>
                  </a:cubicBezTo>
                  <a:cubicBezTo>
                    <a:pt x="5889" y="6781"/>
                    <a:pt x="6045" y="6752"/>
                    <a:pt x="6198" y="6752"/>
                  </a:cubicBezTo>
                  <a:cubicBezTo>
                    <a:pt x="6641" y="6752"/>
                    <a:pt x="7065" y="6997"/>
                    <a:pt x="7275" y="7415"/>
                  </a:cubicBezTo>
                  <a:cubicBezTo>
                    <a:pt x="7344" y="7543"/>
                    <a:pt x="7383" y="7683"/>
                    <a:pt x="7397" y="7826"/>
                  </a:cubicBezTo>
                  <a:cubicBezTo>
                    <a:pt x="7418" y="7984"/>
                    <a:pt x="7511" y="8123"/>
                    <a:pt x="7647" y="8204"/>
                  </a:cubicBezTo>
                  <a:cubicBezTo>
                    <a:pt x="7721" y="8245"/>
                    <a:pt x="7804" y="8265"/>
                    <a:pt x="7887" y="8265"/>
                  </a:cubicBezTo>
                  <a:cubicBezTo>
                    <a:pt x="7958" y="8265"/>
                    <a:pt x="8029" y="8251"/>
                    <a:pt x="8094" y="8222"/>
                  </a:cubicBezTo>
                  <a:lnTo>
                    <a:pt x="9936" y="7361"/>
                  </a:lnTo>
                  <a:cubicBezTo>
                    <a:pt x="10180" y="7245"/>
                    <a:pt x="10285" y="6957"/>
                    <a:pt x="10175" y="6710"/>
                  </a:cubicBezTo>
                  <a:lnTo>
                    <a:pt x="9356" y="4950"/>
                  </a:lnTo>
                  <a:cubicBezTo>
                    <a:pt x="9535" y="4921"/>
                    <a:pt x="9704" y="4864"/>
                    <a:pt x="9868" y="4784"/>
                  </a:cubicBezTo>
                  <a:cubicBezTo>
                    <a:pt x="10692" y="4367"/>
                    <a:pt x="11053" y="3376"/>
                    <a:pt x="10695" y="2528"/>
                  </a:cubicBezTo>
                  <a:cubicBezTo>
                    <a:pt x="10505" y="2081"/>
                    <a:pt x="10157" y="1739"/>
                    <a:pt x="9704" y="1569"/>
                  </a:cubicBezTo>
                  <a:cubicBezTo>
                    <a:pt x="9499" y="1489"/>
                    <a:pt x="9285" y="1449"/>
                    <a:pt x="9071" y="1449"/>
                  </a:cubicBezTo>
                  <a:cubicBezTo>
                    <a:pt x="8818" y="1449"/>
                    <a:pt x="8565" y="1505"/>
                    <a:pt x="8329" y="1617"/>
                  </a:cubicBezTo>
                  <a:cubicBezTo>
                    <a:pt x="8180" y="1688"/>
                    <a:pt x="8046" y="1775"/>
                    <a:pt x="7924" y="1882"/>
                  </a:cubicBezTo>
                  <a:lnTo>
                    <a:pt x="7180" y="289"/>
                  </a:lnTo>
                  <a:cubicBezTo>
                    <a:pt x="7096" y="110"/>
                    <a:pt x="6919" y="6"/>
                    <a:pt x="6734" y="6"/>
                  </a:cubicBezTo>
                  <a:cubicBezTo>
                    <a:pt x="6665" y="6"/>
                    <a:pt x="6595" y="20"/>
                    <a:pt x="6528" y="51"/>
                  </a:cubicBezTo>
                  <a:lnTo>
                    <a:pt x="5409" y="572"/>
                  </a:lnTo>
                  <a:cubicBezTo>
                    <a:pt x="4987" y="218"/>
                    <a:pt x="4448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2;p49">
              <a:extLst>
                <a:ext uri="{FF2B5EF4-FFF2-40B4-BE49-F238E27FC236}">
                  <a16:creationId xmlns:a16="http://schemas.microsoft.com/office/drawing/2014/main" id="{3FED4C19-72E9-B54D-F84F-5DD055A0DF8C}"/>
                </a:ext>
              </a:extLst>
            </p:cNvPr>
            <p:cNvSpPr/>
            <p:nvPr/>
          </p:nvSpPr>
          <p:spPr>
            <a:xfrm>
              <a:off x="6157246" y="3373591"/>
              <a:ext cx="41254" cy="70584"/>
            </a:xfrm>
            <a:custGeom>
              <a:avLst/>
              <a:gdLst/>
              <a:ahLst/>
              <a:cxnLst/>
              <a:rect l="l" t="t" r="r" b="b"/>
              <a:pathLst>
                <a:path w="1754" h="3001" extrusionOk="0">
                  <a:moveTo>
                    <a:pt x="875" y="0"/>
                  </a:moveTo>
                  <a:cubicBezTo>
                    <a:pt x="721" y="0"/>
                    <a:pt x="596" y="125"/>
                    <a:pt x="596" y="277"/>
                  </a:cubicBezTo>
                  <a:lnTo>
                    <a:pt x="596" y="346"/>
                  </a:lnTo>
                  <a:cubicBezTo>
                    <a:pt x="256" y="411"/>
                    <a:pt x="3" y="709"/>
                    <a:pt x="3" y="1066"/>
                  </a:cubicBezTo>
                  <a:cubicBezTo>
                    <a:pt x="3" y="1474"/>
                    <a:pt x="334" y="1801"/>
                    <a:pt x="736" y="1801"/>
                  </a:cubicBezTo>
                  <a:lnTo>
                    <a:pt x="1012" y="1801"/>
                  </a:lnTo>
                  <a:cubicBezTo>
                    <a:pt x="1108" y="1801"/>
                    <a:pt x="1188" y="1879"/>
                    <a:pt x="1188" y="1974"/>
                  </a:cubicBezTo>
                  <a:cubicBezTo>
                    <a:pt x="1188" y="2072"/>
                    <a:pt x="1108" y="2149"/>
                    <a:pt x="1012" y="2149"/>
                  </a:cubicBezTo>
                  <a:lnTo>
                    <a:pt x="736" y="2149"/>
                  </a:lnTo>
                  <a:cubicBezTo>
                    <a:pt x="667" y="2149"/>
                    <a:pt x="602" y="2108"/>
                    <a:pt x="575" y="2042"/>
                  </a:cubicBezTo>
                  <a:cubicBezTo>
                    <a:pt x="528" y="1935"/>
                    <a:pt x="426" y="1871"/>
                    <a:pt x="317" y="1871"/>
                  </a:cubicBezTo>
                  <a:cubicBezTo>
                    <a:pt x="281" y="1871"/>
                    <a:pt x="244" y="1879"/>
                    <a:pt x="209" y="1893"/>
                  </a:cubicBezTo>
                  <a:cubicBezTo>
                    <a:pt x="66" y="1953"/>
                    <a:pt x="0" y="2117"/>
                    <a:pt x="60" y="2257"/>
                  </a:cubicBezTo>
                  <a:cubicBezTo>
                    <a:pt x="158" y="2483"/>
                    <a:pt x="358" y="2644"/>
                    <a:pt x="596" y="2691"/>
                  </a:cubicBezTo>
                  <a:lnTo>
                    <a:pt x="596" y="2721"/>
                  </a:lnTo>
                  <a:cubicBezTo>
                    <a:pt x="596" y="2876"/>
                    <a:pt x="721" y="3001"/>
                    <a:pt x="875" y="3001"/>
                  </a:cubicBezTo>
                  <a:cubicBezTo>
                    <a:pt x="1027" y="3001"/>
                    <a:pt x="1152" y="2876"/>
                    <a:pt x="1152" y="2721"/>
                  </a:cubicBezTo>
                  <a:lnTo>
                    <a:pt x="1152" y="2691"/>
                  </a:lnTo>
                  <a:cubicBezTo>
                    <a:pt x="1492" y="2626"/>
                    <a:pt x="1745" y="2328"/>
                    <a:pt x="1745" y="1971"/>
                  </a:cubicBezTo>
                  <a:cubicBezTo>
                    <a:pt x="1754" y="1566"/>
                    <a:pt x="1423" y="1239"/>
                    <a:pt x="1015" y="1239"/>
                  </a:cubicBezTo>
                  <a:lnTo>
                    <a:pt x="742" y="1239"/>
                  </a:lnTo>
                  <a:cubicBezTo>
                    <a:pt x="643" y="1239"/>
                    <a:pt x="566" y="1161"/>
                    <a:pt x="566" y="1063"/>
                  </a:cubicBezTo>
                  <a:cubicBezTo>
                    <a:pt x="566" y="968"/>
                    <a:pt x="643" y="887"/>
                    <a:pt x="742" y="887"/>
                  </a:cubicBezTo>
                  <a:lnTo>
                    <a:pt x="1015" y="887"/>
                  </a:lnTo>
                  <a:cubicBezTo>
                    <a:pt x="1075" y="887"/>
                    <a:pt x="1128" y="917"/>
                    <a:pt x="1161" y="968"/>
                  </a:cubicBezTo>
                  <a:cubicBezTo>
                    <a:pt x="1215" y="1046"/>
                    <a:pt x="1304" y="1088"/>
                    <a:pt x="1394" y="1088"/>
                  </a:cubicBezTo>
                  <a:cubicBezTo>
                    <a:pt x="1448" y="1088"/>
                    <a:pt x="1502" y="1073"/>
                    <a:pt x="1548" y="1042"/>
                  </a:cubicBezTo>
                  <a:cubicBezTo>
                    <a:pt x="1673" y="956"/>
                    <a:pt x="1709" y="780"/>
                    <a:pt x="1623" y="655"/>
                  </a:cubicBezTo>
                  <a:cubicBezTo>
                    <a:pt x="1512" y="492"/>
                    <a:pt x="1343" y="381"/>
                    <a:pt x="1152" y="346"/>
                  </a:cubicBezTo>
                  <a:lnTo>
                    <a:pt x="1152" y="277"/>
                  </a:lnTo>
                  <a:cubicBezTo>
                    <a:pt x="1152" y="125"/>
                    <a:pt x="1027" y="0"/>
                    <a:pt x="8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71522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A1B36DAB-0ADB-5EB3-89E2-1150EB28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>
            <a:extLst>
              <a:ext uri="{FF2B5EF4-FFF2-40B4-BE49-F238E27FC236}">
                <a16:creationId xmlns:a16="http://schemas.microsoft.com/office/drawing/2014/main" id="{5B6753AD-C413-8C57-4723-2AB7FE679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6050" y="2150850"/>
            <a:ext cx="6311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400" dirty="0"/>
              <a:t>Application Demo</a:t>
            </a:r>
          </a:p>
        </p:txBody>
      </p:sp>
      <p:sp>
        <p:nvSpPr>
          <p:cNvPr id="283" name="Google Shape;283;p33">
            <a:extLst>
              <a:ext uri="{FF2B5EF4-FFF2-40B4-BE49-F238E27FC236}">
                <a16:creationId xmlns:a16="http://schemas.microsoft.com/office/drawing/2014/main" id="{8BE03EC3-9412-D62E-B295-9BCA7B52AD2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2500" y="7257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D4341-9D1D-5406-4224-2A9F83A030C3}"/>
              </a:ext>
            </a:extLst>
          </p:cNvPr>
          <p:cNvSpPr txBox="1"/>
          <p:nvPr/>
        </p:nvSpPr>
        <p:spPr>
          <a:xfrm>
            <a:off x="2908299" y="2992650"/>
            <a:ext cx="332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URL</a:t>
            </a:r>
            <a:r>
              <a:rPr lang="en-US" sz="1800" b="1" dirty="0"/>
              <a:t>: </a:t>
            </a:r>
            <a:r>
              <a:rPr lang="en-US" sz="1800" b="1" dirty="0">
                <a:hlinkClick r:id="rId3"/>
              </a:rPr>
              <a:t>https://spot-check.site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783725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DAF4E340-2694-5802-55D3-6E832B10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B57A75C9-1F28-0212-EB46-BAAE5B940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2" y="141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Application Demo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0212A837-C9D9-135F-4DF3-73E8BBB70B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714093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b="1" dirty="0"/>
              <a:t>The Login Screen:</a:t>
            </a:r>
            <a:endParaRPr lang="en-IN" dirty="0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C93B5DF-0C77-1CF5-019C-FC45D9C1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38" y="1070495"/>
            <a:ext cx="6909123" cy="3461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oogle Shape;724;p49">
            <a:extLst>
              <a:ext uri="{FF2B5EF4-FFF2-40B4-BE49-F238E27FC236}">
                <a16:creationId xmlns:a16="http://schemas.microsoft.com/office/drawing/2014/main" id="{F5AEDCE6-E355-9462-3418-455368C6A4A3}"/>
              </a:ext>
            </a:extLst>
          </p:cNvPr>
          <p:cNvGrpSpPr/>
          <p:nvPr/>
        </p:nvGrpSpPr>
        <p:grpSpPr>
          <a:xfrm>
            <a:off x="8234519" y="232202"/>
            <a:ext cx="448127" cy="411177"/>
            <a:chOff x="5168113" y="1196651"/>
            <a:chExt cx="448127" cy="411177"/>
          </a:xfrm>
        </p:grpSpPr>
        <p:sp>
          <p:nvSpPr>
            <p:cNvPr id="5" name="Google Shape;725;p49">
              <a:extLst>
                <a:ext uri="{FF2B5EF4-FFF2-40B4-BE49-F238E27FC236}">
                  <a16:creationId xmlns:a16="http://schemas.microsoft.com/office/drawing/2014/main" id="{182DD091-0647-F85E-228B-2C1199A21A06}"/>
                </a:ext>
              </a:extLst>
            </p:cNvPr>
            <p:cNvSpPr/>
            <p:nvPr/>
          </p:nvSpPr>
          <p:spPr>
            <a:xfrm>
              <a:off x="5168113" y="1196651"/>
              <a:ext cx="448127" cy="411177"/>
            </a:xfrm>
            <a:custGeom>
              <a:avLst/>
              <a:gdLst/>
              <a:ahLst/>
              <a:cxnLst/>
              <a:rect l="l" t="t" r="r" b="b"/>
              <a:pathLst>
                <a:path w="19053" h="17482" extrusionOk="0">
                  <a:moveTo>
                    <a:pt x="18020" y="557"/>
                  </a:moveTo>
                  <a:cubicBezTo>
                    <a:pt x="18285" y="557"/>
                    <a:pt x="18496" y="769"/>
                    <a:pt x="18496" y="1033"/>
                  </a:cubicBezTo>
                  <a:lnTo>
                    <a:pt x="18496" y="10677"/>
                  </a:lnTo>
                  <a:lnTo>
                    <a:pt x="16252" y="10677"/>
                  </a:lnTo>
                  <a:cubicBezTo>
                    <a:pt x="16100" y="10677"/>
                    <a:pt x="15975" y="10802"/>
                    <a:pt x="15975" y="10957"/>
                  </a:cubicBezTo>
                  <a:cubicBezTo>
                    <a:pt x="15975" y="11109"/>
                    <a:pt x="16100" y="11234"/>
                    <a:pt x="16252" y="11234"/>
                  </a:cubicBezTo>
                  <a:lnTo>
                    <a:pt x="18496" y="11234"/>
                  </a:lnTo>
                  <a:lnTo>
                    <a:pt x="18496" y="12157"/>
                  </a:lnTo>
                  <a:cubicBezTo>
                    <a:pt x="18493" y="12421"/>
                    <a:pt x="18282" y="12633"/>
                    <a:pt x="18017" y="12633"/>
                  </a:cubicBezTo>
                  <a:lnTo>
                    <a:pt x="1036" y="12633"/>
                  </a:lnTo>
                  <a:cubicBezTo>
                    <a:pt x="771" y="12633"/>
                    <a:pt x="560" y="12421"/>
                    <a:pt x="560" y="12157"/>
                  </a:cubicBezTo>
                  <a:lnTo>
                    <a:pt x="560" y="11234"/>
                  </a:lnTo>
                  <a:lnTo>
                    <a:pt x="15011" y="11234"/>
                  </a:lnTo>
                  <a:cubicBezTo>
                    <a:pt x="15163" y="11234"/>
                    <a:pt x="15288" y="11109"/>
                    <a:pt x="15288" y="10957"/>
                  </a:cubicBezTo>
                  <a:cubicBezTo>
                    <a:pt x="15288" y="10802"/>
                    <a:pt x="15163" y="10677"/>
                    <a:pt x="15011" y="10677"/>
                  </a:cubicBezTo>
                  <a:lnTo>
                    <a:pt x="11695" y="10677"/>
                  </a:lnTo>
                  <a:lnTo>
                    <a:pt x="11695" y="557"/>
                  </a:lnTo>
                  <a:close/>
                  <a:moveTo>
                    <a:pt x="10061" y="13192"/>
                  </a:moveTo>
                  <a:lnTo>
                    <a:pt x="10061" y="13550"/>
                  </a:lnTo>
                  <a:cubicBezTo>
                    <a:pt x="10061" y="13844"/>
                    <a:pt x="9820" y="14085"/>
                    <a:pt x="9525" y="14085"/>
                  </a:cubicBezTo>
                  <a:cubicBezTo>
                    <a:pt x="9234" y="14085"/>
                    <a:pt x="8989" y="13844"/>
                    <a:pt x="8989" y="13550"/>
                  </a:cubicBezTo>
                  <a:lnTo>
                    <a:pt x="8989" y="13192"/>
                  </a:lnTo>
                  <a:close/>
                  <a:moveTo>
                    <a:pt x="11424" y="13192"/>
                  </a:moveTo>
                  <a:lnTo>
                    <a:pt x="11630" y="15490"/>
                  </a:lnTo>
                  <a:lnTo>
                    <a:pt x="7424" y="15490"/>
                  </a:lnTo>
                  <a:lnTo>
                    <a:pt x="7629" y="13192"/>
                  </a:lnTo>
                  <a:lnTo>
                    <a:pt x="8433" y="13192"/>
                  </a:lnTo>
                  <a:lnTo>
                    <a:pt x="8433" y="13550"/>
                  </a:lnTo>
                  <a:cubicBezTo>
                    <a:pt x="8433" y="14151"/>
                    <a:pt x="8924" y="14642"/>
                    <a:pt x="9525" y="14642"/>
                  </a:cubicBezTo>
                  <a:cubicBezTo>
                    <a:pt x="10129" y="14642"/>
                    <a:pt x="10621" y="14151"/>
                    <a:pt x="10621" y="13550"/>
                  </a:cubicBezTo>
                  <a:lnTo>
                    <a:pt x="10621" y="13192"/>
                  </a:lnTo>
                  <a:close/>
                  <a:moveTo>
                    <a:pt x="12901" y="16050"/>
                  </a:moveTo>
                  <a:cubicBezTo>
                    <a:pt x="12954" y="16050"/>
                    <a:pt x="12993" y="16094"/>
                    <a:pt x="12993" y="16142"/>
                  </a:cubicBezTo>
                  <a:lnTo>
                    <a:pt x="12993" y="16830"/>
                  </a:lnTo>
                  <a:cubicBezTo>
                    <a:pt x="12993" y="16883"/>
                    <a:pt x="12951" y="16925"/>
                    <a:pt x="12901" y="16925"/>
                  </a:cubicBezTo>
                  <a:lnTo>
                    <a:pt x="6156" y="16925"/>
                  </a:lnTo>
                  <a:cubicBezTo>
                    <a:pt x="6102" y="16925"/>
                    <a:pt x="6061" y="16883"/>
                    <a:pt x="6061" y="16830"/>
                  </a:cubicBezTo>
                  <a:lnTo>
                    <a:pt x="6061" y="16142"/>
                  </a:lnTo>
                  <a:cubicBezTo>
                    <a:pt x="6061" y="16092"/>
                    <a:pt x="6102" y="16050"/>
                    <a:pt x="6156" y="16050"/>
                  </a:cubicBezTo>
                  <a:close/>
                  <a:moveTo>
                    <a:pt x="1036" y="1"/>
                  </a:moveTo>
                  <a:cubicBezTo>
                    <a:pt x="468" y="1"/>
                    <a:pt x="0" y="468"/>
                    <a:pt x="0" y="1036"/>
                  </a:cubicBezTo>
                  <a:lnTo>
                    <a:pt x="0" y="2793"/>
                  </a:lnTo>
                  <a:cubicBezTo>
                    <a:pt x="0" y="2944"/>
                    <a:pt x="128" y="3072"/>
                    <a:pt x="280" y="3072"/>
                  </a:cubicBezTo>
                  <a:cubicBezTo>
                    <a:pt x="432" y="3072"/>
                    <a:pt x="560" y="2944"/>
                    <a:pt x="560" y="2793"/>
                  </a:cubicBezTo>
                  <a:lnTo>
                    <a:pt x="560" y="1036"/>
                  </a:lnTo>
                  <a:cubicBezTo>
                    <a:pt x="560" y="772"/>
                    <a:pt x="771" y="560"/>
                    <a:pt x="1036" y="560"/>
                  </a:cubicBezTo>
                  <a:lnTo>
                    <a:pt x="11138" y="560"/>
                  </a:lnTo>
                  <a:lnTo>
                    <a:pt x="11138" y="10680"/>
                  </a:lnTo>
                  <a:lnTo>
                    <a:pt x="560" y="10680"/>
                  </a:lnTo>
                  <a:lnTo>
                    <a:pt x="560" y="4031"/>
                  </a:lnTo>
                  <a:cubicBezTo>
                    <a:pt x="560" y="3879"/>
                    <a:pt x="432" y="3754"/>
                    <a:pt x="280" y="3754"/>
                  </a:cubicBezTo>
                  <a:cubicBezTo>
                    <a:pt x="128" y="3754"/>
                    <a:pt x="0" y="3879"/>
                    <a:pt x="0" y="4031"/>
                  </a:cubicBezTo>
                  <a:lnTo>
                    <a:pt x="0" y="12157"/>
                  </a:lnTo>
                  <a:cubicBezTo>
                    <a:pt x="0" y="12728"/>
                    <a:pt x="468" y="13192"/>
                    <a:pt x="1036" y="13192"/>
                  </a:cubicBezTo>
                  <a:lnTo>
                    <a:pt x="7070" y="13192"/>
                  </a:lnTo>
                  <a:lnTo>
                    <a:pt x="6867" y="15490"/>
                  </a:lnTo>
                  <a:lnTo>
                    <a:pt x="6156" y="15490"/>
                  </a:lnTo>
                  <a:cubicBezTo>
                    <a:pt x="5799" y="15490"/>
                    <a:pt x="5504" y="15785"/>
                    <a:pt x="5504" y="16142"/>
                  </a:cubicBezTo>
                  <a:lnTo>
                    <a:pt x="5504" y="16830"/>
                  </a:lnTo>
                  <a:cubicBezTo>
                    <a:pt x="5504" y="17187"/>
                    <a:pt x="5799" y="17482"/>
                    <a:pt x="6156" y="17482"/>
                  </a:cubicBezTo>
                  <a:lnTo>
                    <a:pt x="12901" y="17482"/>
                  </a:lnTo>
                  <a:cubicBezTo>
                    <a:pt x="13258" y="17482"/>
                    <a:pt x="13552" y="17187"/>
                    <a:pt x="13552" y="16830"/>
                  </a:cubicBezTo>
                  <a:lnTo>
                    <a:pt x="13552" y="16142"/>
                  </a:lnTo>
                  <a:cubicBezTo>
                    <a:pt x="13552" y="15785"/>
                    <a:pt x="13258" y="15490"/>
                    <a:pt x="12901" y="15490"/>
                  </a:cubicBezTo>
                  <a:lnTo>
                    <a:pt x="12189" y="15490"/>
                  </a:lnTo>
                  <a:lnTo>
                    <a:pt x="11984" y="13192"/>
                  </a:lnTo>
                  <a:lnTo>
                    <a:pt x="18020" y="13192"/>
                  </a:lnTo>
                  <a:cubicBezTo>
                    <a:pt x="18589" y="13192"/>
                    <a:pt x="19053" y="12728"/>
                    <a:pt x="19053" y="12157"/>
                  </a:cubicBezTo>
                  <a:lnTo>
                    <a:pt x="19053" y="1036"/>
                  </a:lnTo>
                  <a:cubicBezTo>
                    <a:pt x="19050" y="468"/>
                    <a:pt x="18589" y="1"/>
                    <a:pt x="18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26;p49">
              <a:extLst>
                <a:ext uri="{FF2B5EF4-FFF2-40B4-BE49-F238E27FC236}">
                  <a16:creationId xmlns:a16="http://schemas.microsoft.com/office/drawing/2014/main" id="{F1526CE6-FC6C-8C00-2948-5A60B0BEC3DB}"/>
                </a:ext>
              </a:extLst>
            </p:cNvPr>
            <p:cNvSpPr/>
            <p:nvPr/>
          </p:nvSpPr>
          <p:spPr>
            <a:xfrm>
              <a:off x="5214588" y="1277771"/>
              <a:ext cx="189124" cy="145871"/>
            </a:xfrm>
            <a:custGeom>
              <a:avLst/>
              <a:gdLst/>
              <a:ahLst/>
              <a:cxnLst/>
              <a:rect l="l" t="t" r="r" b="b"/>
              <a:pathLst>
                <a:path w="8041" h="6202" extrusionOk="0">
                  <a:moveTo>
                    <a:pt x="7344" y="0"/>
                  </a:moveTo>
                  <a:cubicBezTo>
                    <a:pt x="7262" y="0"/>
                    <a:pt x="7183" y="35"/>
                    <a:pt x="7130" y="100"/>
                  </a:cubicBezTo>
                  <a:lnTo>
                    <a:pt x="5359" y="2201"/>
                  </a:lnTo>
                  <a:lnTo>
                    <a:pt x="4915" y="1832"/>
                  </a:lnTo>
                  <a:cubicBezTo>
                    <a:pt x="4864" y="1789"/>
                    <a:pt x="4802" y="1769"/>
                    <a:pt x="4739" y="1769"/>
                  </a:cubicBezTo>
                  <a:cubicBezTo>
                    <a:pt x="4661" y="1769"/>
                    <a:pt x="4584" y="1800"/>
                    <a:pt x="4528" y="1859"/>
                  </a:cubicBezTo>
                  <a:lnTo>
                    <a:pt x="3433" y="3076"/>
                  </a:lnTo>
                  <a:lnTo>
                    <a:pt x="2093" y="2543"/>
                  </a:lnTo>
                  <a:cubicBezTo>
                    <a:pt x="2059" y="2529"/>
                    <a:pt x="2023" y="2523"/>
                    <a:pt x="1987" y="2523"/>
                  </a:cubicBezTo>
                  <a:cubicBezTo>
                    <a:pt x="1939" y="2523"/>
                    <a:pt x="1890" y="2535"/>
                    <a:pt x="1849" y="2561"/>
                  </a:cubicBezTo>
                  <a:lnTo>
                    <a:pt x="566" y="3311"/>
                  </a:lnTo>
                  <a:lnTo>
                    <a:pt x="566" y="876"/>
                  </a:lnTo>
                  <a:cubicBezTo>
                    <a:pt x="566" y="725"/>
                    <a:pt x="441" y="597"/>
                    <a:pt x="287" y="597"/>
                  </a:cubicBezTo>
                  <a:cubicBezTo>
                    <a:pt x="135" y="597"/>
                    <a:pt x="10" y="725"/>
                    <a:pt x="10" y="876"/>
                  </a:cubicBezTo>
                  <a:lnTo>
                    <a:pt x="10" y="5922"/>
                  </a:lnTo>
                  <a:lnTo>
                    <a:pt x="1" y="5922"/>
                  </a:lnTo>
                  <a:cubicBezTo>
                    <a:pt x="1" y="6073"/>
                    <a:pt x="129" y="6201"/>
                    <a:pt x="281" y="6201"/>
                  </a:cubicBezTo>
                  <a:lnTo>
                    <a:pt x="7764" y="6201"/>
                  </a:lnTo>
                  <a:cubicBezTo>
                    <a:pt x="7915" y="6201"/>
                    <a:pt x="8040" y="6073"/>
                    <a:pt x="8040" y="5922"/>
                  </a:cubicBezTo>
                  <a:cubicBezTo>
                    <a:pt x="8040" y="5770"/>
                    <a:pt x="7915" y="5642"/>
                    <a:pt x="7764" y="5642"/>
                  </a:cubicBezTo>
                  <a:lnTo>
                    <a:pt x="7621" y="5642"/>
                  </a:lnTo>
                  <a:lnTo>
                    <a:pt x="7621" y="4118"/>
                  </a:lnTo>
                  <a:cubicBezTo>
                    <a:pt x="7621" y="3966"/>
                    <a:pt x="7496" y="3838"/>
                    <a:pt x="7341" y="3838"/>
                  </a:cubicBezTo>
                  <a:cubicBezTo>
                    <a:pt x="7189" y="3838"/>
                    <a:pt x="7064" y="3966"/>
                    <a:pt x="7064" y="4118"/>
                  </a:cubicBezTo>
                  <a:lnTo>
                    <a:pt x="7064" y="5642"/>
                  </a:lnTo>
                  <a:lnTo>
                    <a:pt x="6365" y="5642"/>
                  </a:lnTo>
                  <a:lnTo>
                    <a:pt x="6365" y="5425"/>
                  </a:lnTo>
                  <a:cubicBezTo>
                    <a:pt x="6365" y="5270"/>
                    <a:pt x="6237" y="5145"/>
                    <a:pt x="6085" y="5145"/>
                  </a:cubicBezTo>
                  <a:cubicBezTo>
                    <a:pt x="5933" y="5145"/>
                    <a:pt x="5805" y="5270"/>
                    <a:pt x="5805" y="5425"/>
                  </a:cubicBezTo>
                  <a:lnTo>
                    <a:pt x="5805" y="5642"/>
                  </a:lnTo>
                  <a:lnTo>
                    <a:pt x="4867" y="5642"/>
                  </a:lnTo>
                  <a:lnTo>
                    <a:pt x="4867" y="5425"/>
                  </a:lnTo>
                  <a:cubicBezTo>
                    <a:pt x="4867" y="5270"/>
                    <a:pt x="4742" y="5145"/>
                    <a:pt x="4588" y="5145"/>
                  </a:cubicBezTo>
                  <a:cubicBezTo>
                    <a:pt x="4436" y="5145"/>
                    <a:pt x="4311" y="5270"/>
                    <a:pt x="4311" y="5425"/>
                  </a:cubicBezTo>
                  <a:lnTo>
                    <a:pt x="4311" y="5642"/>
                  </a:lnTo>
                  <a:lnTo>
                    <a:pt x="3373" y="5642"/>
                  </a:lnTo>
                  <a:lnTo>
                    <a:pt x="3373" y="5425"/>
                  </a:lnTo>
                  <a:cubicBezTo>
                    <a:pt x="3373" y="5270"/>
                    <a:pt x="3245" y="5145"/>
                    <a:pt x="3093" y="5145"/>
                  </a:cubicBezTo>
                  <a:cubicBezTo>
                    <a:pt x="2942" y="5145"/>
                    <a:pt x="2814" y="5270"/>
                    <a:pt x="2814" y="5425"/>
                  </a:cubicBezTo>
                  <a:lnTo>
                    <a:pt x="2814" y="5642"/>
                  </a:lnTo>
                  <a:lnTo>
                    <a:pt x="1876" y="5642"/>
                  </a:lnTo>
                  <a:lnTo>
                    <a:pt x="1876" y="5425"/>
                  </a:lnTo>
                  <a:cubicBezTo>
                    <a:pt x="1876" y="5270"/>
                    <a:pt x="1751" y="5145"/>
                    <a:pt x="1596" y="5145"/>
                  </a:cubicBezTo>
                  <a:cubicBezTo>
                    <a:pt x="1444" y="5145"/>
                    <a:pt x="1319" y="5270"/>
                    <a:pt x="1319" y="5425"/>
                  </a:cubicBezTo>
                  <a:lnTo>
                    <a:pt x="1319" y="5642"/>
                  </a:lnTo>
                  <a:lnTo>
                    <a:pt x="563" y="5642"/>
                  </a:lnTo>
                  <a:lnTo>
                    <a:pt x="563" y="3954"/>
                  </a:lnTo>
                  <a:lnTo>
                    <a:pt x="2010" y="3109"/>
                  </a:lnTo>
                  <a:lnTo>
                    <a:pt x="3406" y="3662"/>
                  </a:lnTo>
                  <a:cubicBezTo>
                    <a:pt x="3440" y="3676"/>
                    <a:pt x="3475" y="3683"/>
                    <a:pt x="3509" y="3683"/>
                  </a:cubicBezTo>
                  <a:cubicBezTo>
                    <a:pt x="3586" y="3683"/>
                    <a:pt x="3660" y="3651"/>
                    <a:pt x="3715" y="3594"/>
                  </a:cubicBezTo>
                  <a:lnTo>
                    <a:pt x="4763" y="2427"/>
                  </a:lnTo>
                  <a:lnTo>
                    <a:pt x="5213" y="2805"/>
                  </a:lnTo>
                  <a:cubicBezTo>
                    <a:pt x="5265" y="2847"/>
                    <a:pt x="5328" y="2868"/>
                    <a:pt x="5391" y="2868"/>
                  </a:cubicBezTo>
                  <a:cubicBezTo>
                    <a:pt x="5471" y="2868"/>
                    <a:pt x="5551" y="2834"/>
                    <a:pt x="5606" y="2770"/>
                  </a:cubicBezTo>
                  <a:lnTo>
                    <a:pt x="7064" y="1040"/>
                  </a:lnTo>
                  <a:lnTo>
                    <a:pt x="7064" y="2883"/>
                  </a:lnTo>
                  <a:cubicBezTo>
                    <a:pt x="7064" y="3034"/>
                    <a:pt x="7189" y="3162"/>
                    <a:pt x="7341" y="3162"/>
                  </a:cubicBezTo>
                  <a:cubicBezTo>
                    <a:pt x="7496" y="3162"/>
                    <a:pt x="7621" y="3034"/>
                    <a:pt x="7621" y="2883"/>
                  </a:cubicBezTo>
                  <a:lnTo>
                    <a:pt x="7621" y="278"/>
                  </a:lnTo>
                  <a:cubicBezTo>
                    <a:pt x="7621" y="159"/>
                    <a:pt x="7546" y="55"/>
                    <a:pt x="7439" y="16"/>
                  </a:cubicBezTo>
                  <a:cubicBezTo>
                    <a:pt x="7408" y="5"/>
                    <a:pt x="7375" y="0"/>
                    <a:pt x="7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7;p49">
              <a:extLst>
                <a:ext uri="{FF2B5EF4-FFF2-40B4-BE49-F238E27FC236}">
                  <a16:creationId xmlns:a16="http://schemas.microsoft.com/office/drawing/2014/main" id="{676F212F-329B-84DC-C5F3-4C6F0C6ED073}"/>
                </a:ext>
              </a:extLst>
            </p:cNvPr>
            <p:cNvSpPr/>
            <p:nvPr/>
          </p:nvSpPr>
          <p:spPr>
            <a:xfrm>
              <a:off x="5254713" y="1307830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0"/>
                  </a:moveTo>
                  <a:cubicBezTo>
                    <a:pt x="125" y="0"/>
                    <a:pt x="0" y="122"/>
                    <a:pt x="0" y="280"/>
                  </a:cubicBezTo>
                  <a:lnTo>
                    <a:pt x="0" y="477"/>
                  </a:lnTo>
                  <a:cubicBezTo>
                    <a:pt x="0" y="628"/>
                    <a:pt x="125" y="756"/>
                    <a:pt x="277" y="756"/>
                  </a:cubicBezTo>
                  <a:cubicBezTo>
                    <a:pt x="432" y="756"/>
                    <a:pt x="557" y="628"/>
                    <a:pt x="557" y="477"/>
                  </a:cubicBezTo>
                  <a:lnTo>
                    <a:pt x="557" y="280"/>
                  </a:lnTo>
                  <a:cubicBezTo>
                    <a:pt x="557" y="125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8;p49">
              <a:extLst>
                <a:ext uri="{FF2B5EF4-FFF2-40B4-BE49-F238E27FC236}">
                  <a16:creationId xmlns:a16="http://schemas.microsoft.com/office/drawing/2014/main" id="{D8FE3A81-2D97-F470-BEA6-EFD72402B276}"/>
                </a:ext>
              </a:extLst>
            </p:cNvPr>
            <p:cNvSpPr/>
            <p:nvPr/>
          </p:nvSpPr>
          <p:spPr>
            <a:xfrm>
              <a:off x="5319252" y="1289484"/>
              <a:ext cx="13124" cy="17734"/>
            </a:xfrm>
            <a:custGeom>
              <a:avLst/>
              <a:gdLst/>
              <a:ahLst/>
              <a:cxnLst/>
              <a:rect l="l" t="t" r="r" b="b"/>
              <a:pathLst>
                <a:path w="558" h="754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477"/>
                  </a:lnTo>
                  <a:cubicBezTo>
                    <a:pt x="1" y="631"/>
                    <a:pt x="123" y="753"/>
                    <a:pt x="280" y="753"/>
                  </a:cubicBezTo>
                  <a:cubicBezTo>
                    <a:pt x="432" y="753"/>
                    <a:pt x="557" y="628"/>
                    <a:pt x="557" y="477"/>
                  </a:cubicBezTo>
                  <a:lnTo>
                    <a:pt x="557" y="277"/>
                  </a:lnTo>
                  <a:cubicBezTo>
                    <a:pt x="557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9;p49">
              <a:extLst>
                <a:ext uri="{FF2B5EF4-FFF2-40B4-BE49-F238E27FC236}">
                  <a16:creationId xmlns:a16="http://schemas.microsoft.com/office/drawing/2014/main" id="{B6BAA98B-9EC0-9F74-A21C-5B20D8AB430C}"/>
                </a:ext>
              </a:extLst>
            </p:cNvPr>
            <p:cNvSpPr/>
            <p:nvPr/>
          </p:nvSpPr>
          <p:spPr>
            <a:xfrm>
              <a:off x="5380734" y="1250065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1"/>
                  </a:moveTo>
                  <a:cubicBezTo>
                    <a:pt x="125" y="1"/>
                    <a:pt x="0" y="129"/>
                    <a:pt x="0" y="280"/>
                  </a:cubicBezTo>
                  <a:lnTo>
                    <a:pt x="0" y="477"/>
                  </a:lnTo>
                  <a:cubicBezTo>
                    <a:pt x="0" y="629"/>
                    <a:pt x="125" y="757"/>
                    <a:pt x="277" y="757"/>
                  </a:cubicBezTo>
                  <a:cubicBezTo>
                    <a:pt x="432" y="757"/>
                    <a:pt x="557" y="629"/>
                    <a:pt x="557" y="477"/>
                  </a:cubicBezTo>
                  <a:lnTo>
                    <a:pt x="557" y="280"/>
                  </a:lnTo>
                  <a:cubicBezTo>
                    <a:pt x="557" y="129"/>
                    <a:pt x="43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0;p49">
              <a:extLst>
                <a:ext uri="{FF2B5EF4-FFF2-40B4-BE49-F238E27FC236}">
                  <a16:creationId xmlns:a16="http://schemas.microsoft.com/office/drawing/2014/main" id="{44D3699D-FA7A-4896-83E1-C6A2A0002A7D}"/>
                </a:ext>
              </a:extLst>
            </p:cNvPr>
            <p:cNvSpPr/>
            <p:nvPr/>
          </p:nvSpPr>
          <p:spPr>
            <a:xfrm>
              <a:off x="5214588" y="1231249"/>
              <a:ext cx="35727" cy="13171"/>
            </a:xfrm>
            <a:custGeom>
              <a:avLst/>
              <a:gdLst/>
              <a:ahLst/>
              <a:cxnLst/>
              <a:rect l="l" t="t" r="r" b="b"/>
              <a:pathLst>
                <a:path w="1519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239" y="560"/>
                  </a:lnTo>
                  <a:cubicBezTo>
                    <a:pt x="1394" y="560"/>
                    <a:pt x="1519" y="432"/>
                    <a:pt x="1519" y="280"/>
                  </a:cubicBezTo>
                  <a:cubicBezTo>
                    <a:pt x="1519" y="128"/>
                    <a:pt x="1394" y="0"/>
                    <a:pt x="1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1;p49">
              <a:extLst>
                <a:ext uri="{FF2B5EF4-FFF2-40B4-BE49-F238E27FC236}">
                  <a16:creationId xmlns:a16="http://schemas.microsoft.com/office/drawing/2014/main" id="{DC6EC6D3-6D52-9AD3-7E72-222DA596D8D6}"/>
                </a:ext>
              </a:extLst>
            </p:cNvPr>
            <p:cNvSpPr/>
            <p:nvPr/>
          </p:nvSpPr>
          <p:spPr>
            <a:xfrm>
              <a:off x="5214588" y="1255874"/>
              <a:ext cx="61975" cy="13124"/>
            </a:xfrm>
            <a:custGeom>
              <a:avLst/>
              <a:gdLst/>
              <a:ahLst/>
              <a:cxnLst/>
              <a:rect l="l" t="t" r="r" b="b"/>
              <a:pathLst>
                <a:path w="2635" h="558" extrusionOk="0">
                  <a:moveTo>
                    <a:pt x="281" y="1"/>
                  </a:moveTo>
                  <a:cubicBezTo>
                    <a:pt x="129" y="1"/>
                    <a:pt x="1" y="126"/>
                    <a:pt x="1" y="278"/>
                  </a:cubicBezTo>
                  <a:cubicBezTo>
                    <a:pt x="1" y="432"/>
                    <a:pt x="129" y="557"/>
                    <a:pt x="281" y="557"/>
                  </a:cubicBezTo>
                  <a:lnTo>
                    <a:pt x="2355" y="557"/>
                  </a:lnTo>
                  <a:cubicBezTo>
                    <a:pt x="2510" y="557"/>
                    <a:pt x="2635" y="432"/>
                    <a:pt x="2635" y="278"/>
                  </a:cubicBezTo>
                  <a:cubicBezTo>
                    <a:pt x="2635" y="126"/>
                    <a:pt x="2510" y="1"/>
                    <a:pt x="2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2;p49">
              <a:extLst>
                <a:ext uri="{FF2B5EF4-FFF2-40B4-BE49-F238E27FC236}">
                  <a16:creationId xmlns:a16="http://schemas.microsoft.com/office/drawing/2014/main" id="{74C9F80D-4A6E-0332-73B4-7AF31A3C1B63}"/>
                </a:ext>
              </a:extLst>
            </p:cNvPr>
            <p:cNvSpPr/>
            <p:nvPr/>
          </p:nvSpPr>
          <p:spPr>
            <a:xfrm>
              <a:off x="5503720" y="1252111"/>
              <a:ext cx="40431" cy="69384"/>
            </a:xfrm>
            <a:custGeom>
              <a:avLst/>
              <a:gdLst/>
              <a:ahLst/>
              <a:cxnLst/>
              <a:rect l="l" t="t" r="r" b="b"/>
              <a:pathLst>
                <a:path w="1719" h="2950" extrusionOk="0">
                  <a:moveTo>
                    <a:pt x="864" y="0"/>
                  </a:moveTo>
                  <a:cubicBezTo>
                    <a:pt x="712" y="0"/>
                    <a:pt x="584" y="125"/>
                    <a:pt x="584" y="280"/>
                  </a:cubicBezTo>
                  <a:lnTo>
                    <a:pt x="584" y="339"/>
                  </a:lnTo>
                  <a:cubicBezTo>
                    <a:pt x="254" y="405"/>
                    <a:pt x="4" y="699"/>
                    <a:pt x="4" y="1048"/>
                  </a:cubicBezTo>
                  <a:cubicBezTo>
                    <a:pt x="1" y="1447"/>
                    <a:pt x="328" y="1771"/>
                    <a:pt x="727" y="1771"/>
                  </a:cubicBezTo>
                  <a:lnTo>
                    <a:pt x="995" y="1771"/>
                  </a:lnTo>
                  <a:cubicBezTo>
                    <a:pt x="1087" y="1771"/>
                    <a:pt x="1159" y="1845"/>
                    <a:pt x="1159" y="1935"/>
                  </a:cubicBezTo>
                  <a:cubicBezTo>
                    <a:pt x="1159" y="2027"/>
                    <a:pt x="1084" y="2101"/>
                    <a:pt x="995" y="2101"/>
                  </a:cubicBezTo>
                  <a:lnTo>
                    <a:pt x="727" y="2101"/>
                  </a:lnTo>
                  <a:cubicBezTo>
                    <a:pt x="659" y="2101"/>
                    <a:pt x="599" y="2060"/>
                    <a:pt x="572" y="2000"/>
                  </a:cubicBezTo>
                  <a:cubicBezTo>
                    <a:pt x="527" y="1895"/>
                    <a:pt x="423" y="1830"/>
                    <a:pt x="315" y="1830"/>
                  </a:cubicBezTo>
                  <a:cubicBezTo>
                    <a:pt x="279" y="1830"/>
                    <a:pt x="244" y="1837"/>
                    <a:pt x="209" y="1851"/>
                  </a:cubicBezTo>
                  <a:cubicBezTo>
                    <a:pt x="66" y="1911"/>
                    <a:pt x="1" y="2075"/>
                    <a:pt x="60" y="2217"/>
                  </a:cubicBezTo>
                  <a:cubicBezTo>
                    <a:pt x="153" y="2441"/>
                    <a:pt x="349" y="2595"/>
                    <a:pt x="581" y="2646"/>
                  </a:cubicBezTo>
                  <a:lnTo>
                    <a:pt x="581" y="2670"/>
                  </a:lnTo>
                  <a:cubicBezTo>
                    <a:pt x="581" y="2825"/>
                    <a:pt x="706" y="2950"/>
                    <a:pt x="861" y="2950"/>
                  </a:cubicBezTo>
                  <a:cubicBezTo>
                    <a:pt x="1013" y="2950"/>
                    <a:pt x="1138" y="2825"/>
                    <a:pt x="1138" y="2670"/>
                  </a:cubicBezTo>
                  <a:lnTo>
                    <a:pt x="1138" y="2646"/>
                  </a:lnTo>
                  <a:cubicBezTo>
                    <a:pt x="1471" y="2578"/>
                    <a:pt x="1718" y="2283"/>
                    <a:pt x="1718" y="1935"/>
                  </a:cubicBezTo>
                  <a:cubicBezTo>
                    <a:pt x="1718" y="1536"/>
                    <a:pt x="1397" y="1211"/>
                    <a:pt x="998" y="1211"/>
                  </a:cubicBezTo>
                  <a:lnTo>
                    <a:pt x="730" y="1211"/>
                  </a:lnTo>
                  <a:cubicBezTo>
                    <a:pt x="638" y="1211"/>
                    <a:pt x="563" y="1137"/>
                    <a:pt x="563" y="1048"/>
                  </a:cubicBezTo>
                  <a:cubicBezTo>
                    <a:pt x="563" y="955"/>
                    <a:pt x="638" y="884"/>
                    <a:pt x="730" y="884"/>
                  </a:cubicBezTo>
                  <a:lnTo>
                    <a:pt x="998" y="884"/>
                  </a:lnTo>
                  <a:cubicBezTo>
                    <a:pt x="1054" y="884"/>
                    <a:pt x="1105" y="911"/>
                    <a:pt x="1135" y="958"/>
                  </a:cubicBezTo>
                  <a:cubicBezTo>
                    <a:pt x="1189" y="1038"/>
                    <a:pt x="1277" y="1081"/>
                    <a:pt x="1366" y="1081"/>
                  </a:cubicBezTo>
                  <a:cubicBezTo>
                    <a:pt x="1420" y="1081"/>
                    <a:pt x="1475" y="1065"/>
                    <a:pt x="1522" y="1033"/>
                  </a:cubicBezTo>
                  <a:cubicBezTo>
                    <a:pt x="1650" y="947"/>
                    <a:pt x="1682" y="774"/>
                    <a:pt x="1596" y="646"/>
                  </a:cubicBezTo>
                  <a:cubicBezTo>
                    <a:pt x="1489" y="485"/>
                    <a:pt x="1325" y="378"/>
                    <a:pt x="1144" y="342"/>
                  </a:cubicBezTo>
                  <a:lnTo>
                    <a:pt x="1144" y="280"/>
                  </a:lnTo>
                  <a:cubicBezTo>
                    <a:pt x="1144" y="125"/>
                    <a:pt x="1016" y="0"/>
                    <a:pt x="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3;p49">
              <a:extLst>
                <a:ext uri="{FF2B5EF4-FFF2-40B4-BE49-F238E27FC236}">
                  <a16:creationId xmlns:a16="http://schemas.microsoft.com/office/drawing/2014/main" id="{60658959-B831-ACB5-82F2-9FC77151B354}"/>
                </a:ext>
              </a:extLst>
            </p:cNvPr>
            <p:cNvSpPr/>
            <p:nvPr/>
          </p:nvSpPr>
          <p:spPr>
            <a:xfrm>
              <a:off x="5468369" y="1231178"/>
              <a:ext cx="111203" cy="111179"/>
            </a:xfrm>
            <a:custGeom>
              <a:avLst/>
              <a:gdLst/>
              <a:ahLst/>
              <a:cxnLst/>
              <a:rect l="l" t="t" r="r" b="b"/>
              <a:pathLst>
                <a:path w="4728" h="4727" extrusionOk="0">
                  <a:moveTo>
                    <a:pt x="2364" y="563"/>
                  </a:moveTo>
                  <a:cubicBezTo>
                    <a:pt x="3358" y="563"/>
                    <a:pt x="4168" y="1369"/>
                    <a:pt x="4168" y="2366"/>
                  </a:cubicBezTo>
                  <a:cubicBezTo>
                    <a:pt x="4168" y="3363"/>
                    <a:pt x="3361" y="4170"/>
                    <a:pt x="2364" y="4170"/>
                  </a:cubicBezTo>
                  <a:cubicBezTo>
                    <a:pt x="1370" y="4170"/>
                    <a:pt x="560" y="3363"/>
                    <a:pt x="560" y="2366"/>
                  </a:cubicBezTo>
                  <a:cubicBezTo>
                    <a:pt x="560" y="1369"/>
                    <a:pt x="1370" y="563"/>
                    <a:pt x="2364" y="563"/>
                  </a:cubicBezTo>
                  <a:close/>
                  <a:moveTo>
                    <a:pt x="2364" y="0"/>
                  </a:moveTo>
                  <a:cubicBezTo>
                    <a:pt x="1060" y="0"/>
                    <a:pt x="1" y="1060"/>
                    <a:pt x="1" y="2363"/>
                  </a:cubicBezTo>
                  <a:cubicBezTo>
                    <a:pt x="1" y="3664"/>
                    <a:pt x="1060" y="4727"/>
                    <a:pt x="2364" y="4727"/>
                  </a:cubicBezTo>
                  <a:cubicBezTo>
                    <a:pt x="3665" y="4727"/>
                    <a:pt x="4727" y="3664"/>
                    <a:pt x="4727" y="2363"/>
                  </a:cubicBezTo>
                  <a:cubicBezTo>
                    <a:pt x="4727" y="1060"/>
                    <a:pt x="3665" y="0"/>
                    <a:pt x="2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4;p49">
              <a:extLst>
                <a:ext uri="{FF2B5EF4-FFF2-40B4-BE49-F238E27FC236}">
                  <a16:creationId xmlns:a16="http://schemas.microsoft.com/office/drawing/2014/main" id="{28C92137-564A-5418-B0E9-F5DEBE381AD4}"/>
                </a:ext>
              </a:extLst>
            </p:cNvPr>
            <p:cNvSpPr/>
            <p:nvPr/>
          </p:nvSpPr>
          <p:spPr>
            <a:xfrm>
              <a:off x="5463054" y="1358162"/>
              <a:ext cx="60846" cy="13101"/>
            </a:xfrm>
            <a:custGeom>
              <a:avLst/>
              <a:gdLst/>
              <a:ahLst/>
              <a:cxnLst/>
              <a:rect l="l" t="t" r="r" b="b"/>
              <a:pathLst>
                <a:path w="2587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80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2307" y="557"/>
                  </a:lnTo>
                  <a:cubicBezTo>
                    <a:pt x="2459" y="557"/>
                    <a:pt x="2587" y="432"/>
                    <a:pt x="2587" y="280"/>
                  </a:cubicBezTo>
                  <a:cubicBezTo>
                    <a:pt x="2587" y="125"/>
                    <a:pt x="2459" y="0"/>
                    <a:pt x="2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5;p49">
              <a:extLst>
                <a:ext uri="{FF2B5EF4-FFF2-40B4-BE49-F238E27FC236}">
                  <a16:creationId xmlns:a16="http://schemas.microsoft.com/office/drawing/2014/main" id="{D7856AA9-63DD-196A-4948-A56B3D62D8F2}"/>
                </a:ext>
              </a:extLst>
            </p:cNvPr>
            <p:cNvSpPr/>
            <p:nvPr/>
          </p:nvSpPr>
          <p:spPr>
            <a:xfrm>
              <a:off x="5544127" y="1383987"/>
              <a:ext cx="33751" cy="13124"/>
            </a:xfrm>
            <a:custGeom>
              <a:avLst/>
              <a:gdLst/>
              <a:ahLst/>
              <a:cxnLst/>
              <a:rect l="l" t="t" r="r" b="b"/>
              <a:pathLst>
                <a:path w="1435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78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1155" y="557"/>
                  </a:lnTo>
                  <a:cubicBezTo>
                    <a:pt x="1307" y="557"/>
                    <a:pt x="1435" y="432"/>
                    <a:pt x="1435" y="278"/>
                  </a:cubicBezTo>
                  <a:cubicBezTo>
                    <a:pt x="1435" y="126"/>
                    <a:pt x="1307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6;p49">
              <a:extLst>
                <a:ext uri="{FF2B5EF4-FFF2-40B4-BE49-F238E27FC236}">
                  <a16:creationId xmlns:a16="http://schemas.microsoft.com/office/drawing/2014/main" id="{D464AA9C-EF9D-BD2A-3FF6-28225210AECC}"/>
                </a:ext>
              </a:extLst>
            </p:cNvPr>
            <p:cNvSpPr/>
            <p:nvPr/>
          </p:nvSpPr>
          <p:spPr>
            <a:xfrm>
              <a:off x="5463054" y="1383987"/>
              <a:ext cx="38667" cy="13124"/>
            </a:xfrm>
            <a:custGeom>
              <a:avLst/>
              <a:gdLst/>
              <a:ahLst/>
              <a:cxnLst/>
              <a:rect l="l" t="t" r="r" b="b"/>
              <a:pathLst>
                <a:path w="1644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1364" y="557"/>
                  </a:lnTo>
                  <a:cubicBezTo>
                    <a:pt x="1518" y="557"/>
                    <a:pt x="1643" y="432"/>
                    <a:pt x="1643" y="278"/>
                  </a:cubicBezTo>
                  <a:cubicBezTo>
                    <a:pt x="1643" y="126"/>
                    <a:pt x="1518" y="1"/>
                    <a:pt x="1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7;p49">
              <a:extLst>
                <a:ext uri="{FF2B5EF4-FFF2-40B4-BE49-F238E27FC236}">
                  <a16:creationId xmlns:a16="http://schemas.microsoft.com/office/drawing/2014/main" id="{72585694-9CC4-2E0C-9E1E-91C7D5D80AFA}"/>
                </a:ext>
              </a:extLst>
            </p:cNvPr>
            <p:cNvSpPr/>
            <p:nvPr/>
          </p:nvSpPr>
          <p:spPr>
            <a:xfrm>
              <a:off x="5510729" y="1383987"/>
              <a:ext cx="25566" cy="13124"/>
            </a:xfrm>
            <a:custGeom>
              <a:avLst/>
              <a:gdLst/>
              <a:ahLst/>
              <a:cxnLst/>
              <a:rect l="l" t="t" r="r" b="b"/>
              <a:pathLst>
                <a:path w="1087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807" y="557"/>
                  </a:lnTo>
                  <a:cubicBezTo>
                    <a:pt x="962" y="557"/>
                    <a:pt x="1087" y="432"/>
                    <a:pt x="1087" y="278"/>
                  </a:cubicBezTo>
                  <a:cubicBezTo>
                    <a:pt x="1087" y="126"/>
                    <a:pt x="962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8;p49">
              <a:extLst>
                <a:ext uri="{FF2B5EF4-FFF2-40B4-BE49-F238E27FC236}">
                  <a16:creationId xmlns:a16="http://schemas.microsoft.com/office/drawing/2014/main" id="{AC08E1CE-234E-612F-3029-FFF2540C9963}"/>
                </a:ext>
              </a:extLst>
            </p:cNvPr>
            <p:cNvSpPr/>
            <p:nvPr/>
          </p:nvSpPr>
          <p:spPr>
            <a:xfrm>
              <a:off x="5463054" y="1409906"/>
              <a:ext cx="114825" cy="13101"/>
            </a:xfrm>
            <a:custGeom>
              <a:avLst/>
              <a:gdLst/>
              <a:ahLst/>
              <a:cxnLst/>
              <a:rect l="l" t="t" r="r" b="b"/>
              <a:pathLst>
                <a:path w="4882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77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4602" y="557"/>
                  </a:lnTo>
                  <a:cubicBezTo>
                    <a:pt x="4754" y="557"/>
                    <a:pt x="4882" y="432"/>
                    <a:pt x="4882" y="277"/>
                  </a:cubicBezTo>
                  <a:cubicBezTo>
                    <a:pt x="4882" y="125"/>
                    <a:pt x="4754" y="0"/>
                    <a:pt x="4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F328A4-8D43-D02F-6A0C-5A1F9DAEF19B}"/>
              </a:ext>
            </a:extLst>
          </p:cNvPr>
          <p:cNvSpPr txBox="1"/>
          <p:nvPr/>
        </p:nvSpPr>
        <p:spPr>
          <a:xfrm>
            <a:off x="2908299" y="4774168"/>
            <a:ext cx="332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URL</a:t>
            </a:r>
            <a:r>
              <a:rPr lang="en-US" sz="1800" b="1" dirty="0"/>
              <a:t>: </a:t>
            </a:r>
            <a:r>
              <a:rPr lang="en-US" sz="1800" b="1" dirty="0">
                <a:hlinkClick r:id="rId4"/>
              </a:rPr>
              <a:t>https://spot-check.site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043478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4719077F-AF22-3262-03B1-FB53EAAF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3862E412-6A1C-94A3-E5BF-E33408FE0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2" y="141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Application Demo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D35BF662-9673-AB29-CB72-F2475B8E15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714093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b="1" dirty="0"/>
              <a:t>Applicant Dashboard: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16C168-28D2-1976-9B68-8E25ECEE1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83" y="1051707"/>
            <a:ext cx="6955832" cy="3492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" name="Google Shape;724;p49">
            <a:extLst>
              <a:ext uri="{FF2B5EF4-FFF2-40B4-BE49-F238E27FC236}">
                <a16:creationId xmlns:a16="http://schemas.microsoft.com/office/drawing/2014/main" id="{324A43EF-0FC6-6E35-7E67-E4E793408E17}"/>
              </a:ext>
            </a:extLst>
          </p:cNvPr>
          <p:cNvGrpSpPr/>
          <p:nvPr/>
        </p:nvGrpSpPr>
        <p:grpSpPr>
          <a:xfrm>
            <a:off x="8234519" y="222154"/>
            <a:ext cx="448127" cy="411177"/>
            <a:chOff x="5168113" y="1196651"/>
            <a:chExt cx="448127" cy="411177"/>
          </a:xfrm>
        </p:grpSpPr>
        <p:sp>
          <p:nvSpPr>
            <p:cNvPr id="6" name="Google Shape;725;p49">
              <a:extLst>
                <a:ext uri="{FF2B5EF4-FFF2-40B4-BE49-F238E27FC236}">
                  <a16:creationId xmlns:a16="http://schemas.microsoft.com/office/drawing/2014/main" id="{434131BB-06F7-2A4A-341E-EAF4BAEE2A64}"/>
                </a:ext>
              </a:extLst>
            </p:cNvPr>
            <p:cNvSpPr/>
            <p:nvPr/>
          </p:nvSpPr>
          <p:spPr>
            <a:xfrm>
              <a:off x="5168113" y="1196651"/>
              <a:ext cx="448127" cy="411177"/>
            </a:xfrm>
            <a:custGeom>
              <a:avLst/>
              <a:gdLst/>
              <a:ahLst/>
              <a:cxnLst/>
              <a:rect l="l" t="t" r="r" b="b"/>
              <a:pathLst>
                <a:path w="19053" h="17482" extrusionOk="0">
                  <a:moveTo>
                    <a:pt x="18020" y="557"/>
                  </a:moveTo>
                  <a:cubicBezTo>
                    <a:pt x="18285" y="557"/>
                    <a:pt x="18496" y="769"/>
                    <a:pt x="18496" y="1033"/>
                  </a:cubicBezTo>
                  <a:lnTo>
                    <a:pt x="18496" y="10677"/>
                  </a:lnTo>
                  <a:lnTo>
                    <a:pt x="16252" y="10677"/>
                  </a:lnTo>
                  <a:cubicBezTo>
                    <a:pt x="16100" y="10677"/>
                    <a:pt x="15975" y="10802"/>
                    <a:pt x="15975" y="10957"/>
                  </a:cubicBezTo>
                  <a:cubicBezTo>
                    <a:pt x="15975" y="11109"/>
                    <a:pt x="16100" y="11234"/>
                    <a:pt x="16252" y="11234"/>
                  </a:cubicBezTo>
                  <a:lnTo>
                    <a:pt x="18496" y="11234"/>
                  </a:lnTo>
                  <a:lnTo>
                    <a:pt x="18496" y="12157"/>
                  </a:lnTo>
                  <a:cubicBezTo>
                    <a:pt x="18493" y="12421"/>
                    <a:pt x="18282" y="12633"/>
                    <a:pt x="18017" y="12633"/>
                  </a:cubicBezTo>
                  <a:lnTo>
                    <a:pt x="1036" y="12633"/>
                  </a:lnTo>
                  <a:cubicBezTo>
                    <a:pt x="771" y="12633"/>
                    <a:pt x="560" y="12421"/>
                    <a:pt x="560" y="12157"/>
                  </a:cubicBezTo>
                  <a:lnTo>
                    <a:pt x="560" y="11234"/>
                  </a:lnTo>
                  <a:lnTo>
                    <a:pt x="15011" y="11234"/>
                  </a:lnTo>
                  <a:cubicBezTo>
                    <a:pt x="15163" y="11234"/>
                    <a:pt x="15288" y="11109"/>
                    <a:pt x="15288" y="10957"/>
                  </a:cubicBezTo>
                  <a:cubicBezTo>
                    <a:pt x="15288" y="10802"/>
                    <a:pt x="15163" y="10677"/>
                    <a:pt x="15011" y="10677"/>
                  </a:cubicBezTo>
                  <a:lnTo>
                    <a:pt x="11695" y="10677"/>
                  </a:lnTo>
                  <a:lnTo>
                    <a:pt x="11695" y="557"/>
                  </a:lnTo>
                  <a:close/>
                  <a:moveTo>
                    <a:pt x="10061" y="13192"/>
                  </a:moveTo>
                  <a:lnTo>
                    <a:pt x="10061" y="13550"/>
                  </a:lnTo>
                  <a:cubicBezTo>
                    <a:pt x="10061" y="13844"/>
                    <a:pt x="9820" y="14085"/>
                    <a:pt x="9525" y="14085"/>
                  </a:cubicBezTo>
                  <a:cubicBezTo>
                    <a:pt x="9234" y="14085"/>
                    <a:pt x="8989" y="13844"/>
                    <a:pt x="8989" y="13550"/>
                  </a:cubicBezTo>
                  <a:lnTo>
                    <a:pt x="8989" y="13192"/>
                  </a:lnTo>
                  <a:close/>
                  <a:moveTo>
                    <a:pt x="11424" y="13192"/>
                  </a:moveTo>
                  <a:lnTo>
                    <a:pt x="11630" y="15490"/>
                  </a:lnTo>
                  <a:lnTo>
                    <a:pt x="7424" y="15490"/>
                  </a:lnTo>
                  <a:lnTo>
                    <a:pt x="7629" y="13192"/>
                  </a:lnTo>
                  <a:lnTo>
                    <a:pt x="8433" y="13192"/>
                  </a:lnTo>
                  <a:lnTo>
                    <a:pt x="8433" y="13550"/>
                  </a:lnTo>
                  <a:cubicBezTo>
                    <a:pt x="8433" y="14151"/>
                    <a:pt x="8924" y="14642"/>
                    <a:pt x="9525" y="14642"/>
                  </a:cubicBezTo>
                  <a:cubicBezTo>
                    <a:pt x="10129" y="14642"/>
                    <a:pt x="10621" y="14151"/>
                    <a:pt x="10621" y="13550"/>
                  </a:cubicBezTo>
                  <a:lnTo>
                    <a:pt x="10621" y="13192"/>
                  </a:lnTo>
                  <a:close/>
                  <a:moveTo>
                    <a:pt x="12901" y="16050"/>
                  </a:moveTo>
                  <a:cubicBezTo>
                    <a:pt x="12954" y="16050"/>
                    <a:pt x="12993" y="16094"/>
                    <a:pt x="12993" y="16142"/>
                  </a:cubicBezTo>
                  <a:lnTo>
                    <a:pt x="12993" y="16830"/>
                  </a:lnTo>
                  <a:cubicBezTo>
                    <a:pt x="12993" y="16883"/>
                    <a:pt x="12951" y="16925"/>
                    <a:pt x="12901" y="16925"/>
                  </a:cubicBezTo>
                  <a:lnTo>
                    <a:pt x="6156" y="16925"/>
                  </a:lnTo>
                  <a:cubicBezTo>
                    <a:pt x="6102" y="16925"/>
                    <a:pt x="6061" y="16883"/>
                    <a:pt x="6061" y="16830"/>
                  </a:cubicBezTo>
                  <a:lnTo>
                    <a:pt x="6061" y="16142"/>
                  </a:lnTo>
                  <a:cubicBezTo>
                    <a:pt x="6061" y="16092"/>
                    <a:pt x="6102" y="16050"/>
                    <a:pt x="6156" y="16050"/>
                  </a:cubicBezTo>
                  <a:close/>
                  <a:moveTo>
                    <a:pt x="1036" y="1"/>
                  </a:moveTo>
                  <a:cubicBezTo>
                    <a:pt x="468" y="1"/>
                    <a:pt x="0" y="468"/>
                    <a:pt x="0" y="1036"/>
                  </a:cubicBezTo>
                  <a:lnTo>
                    <a:pt x="0" y="2793"/>
                  </a:lnTo>
                  <a:cubicBezTo>
                    <a:pt x="0" y="2944"/>
                    <a:pt x="128" y="3072"/>
                    <a:pt x="280" y="3072"/>
                  </a:cubicBezTo>
                  <a:cubicBezTo>
                    <a:pt x="432" y="3072"/>
                    <a:pt x="560" y="2944"/>
                    <a:pt x="560" y="2793"/>
                  </a:cubicBezTo>
                  <a:lnTo>
                    <a:pt x="560" y="1036"/>
                  </a:lnTo>
                  <a:cubicBezTo>
                    <a:pt x="560" y="772"/>
                    <a:pt x="771" y="560"/>
                    <a:pt x="1036" y="560"/>
                  </a:cubicBezTo>
                  <a:lnTo>
                    <a:pt x="11138" y="560"/>
                  </a:lnTo>
                  <a:lnTo>
                    <a:pt x="11138" y="10680"/>
                  </a:lnTo>
                  <a:lnTo>
                    <a:pt x="560" y="10680"/>
                  </a:lnTo>
                  <a:lnTo>
                    <a:pt x="560" y="4031"/>
                  </a:lnTo>
                  <a:cubicBezTo>
                    <a:pt x="560" y="3879"/>
                    <a:pt x="432" y="3754"/>
                    <a:pt x="280" y="3754"/>
                  </a:cubicBezTo>
                  <a:cubicBezTo>
                    <a:pt x="128" y="3754"/>
                    <a:pt x="0" y="3879"/>
                    <a:pt x="0" y="4031"/>
                  </a:cubicBezTo>
                  <a:lnTo>
                    <a:pt x="0" y="12157"/>
                  </a:lnTo>
                  <a:cubicBezTo>
                    <a:pt x="0" y="12728"/>
                    <a:pt x="468" y="13192"/>
                    <a:pt x="1036" y="13192"/>
                  </a:cubicBezTo>
                  <a:lnTo>
                    <a:pt x="7070" y="13192"/>
                  </a:lnTo>
                  <a:lnTo>
                    <a:pt x="6867" y="15490"/>
                  </a:lnTo>
                  <a:lnTo>
                    <a:pt x="6156" y="15490"/>
                  </a:lnTo>
                  <a:cubicBezTo>
                    <a:pt x="5799" y="15490"/>
                    <a:pt x="5504" y="15785"/>
                    <a:pt x="5504" y="16142"/>
                  </a:cubicBezTo>
                  <a:lnTo>
                    <a:pt x="5504" y="16830"/>
                  </a:lnTo>
                  <a:cubicBezTo>
                    <a:pt x="5504" y="17187"/>
                    <a:pt x="5799" y="17482"/>
                    <a:pt x="6156" y="17482"/>
                  </a:cubicBezTo>
                  <a:lnTo>
                    <a:pt x="12901" y="17482"/>
                  </a:lnTo>
                  <a:cubicBezTo>
                    <a:pt x="13258" y="17482"/>
                    <a:pt x="13552" y="17187"/>
                    <a:pt x="13552" y="16830"/>
                  </a:cubicBezTo>
                  <a:lnTo>
                    <a:pt x="13552" y="16142"/>
                  </a:lnTo>
                  <a:cubicBezTo>
                    <a:pt x="13552" y="15785"/>
                    <a:pt x="13258" y="15490"/>
                    <a:pt x="12901" y="15490"/>
                  </a:cubicBezTo>
                  <a:lnTo>
                    <a:pt x="12189" y="15490"/>
                  </a:lnTo>
                  <a:lnTo>
                    <a:pt x="11984" y="13192"/>
                  </a:lnTo>
                  <a:lnTo>
                    <a:pt x="18020" y="13192"/>
                  </a:lnTo>
                  <a:cubicBezTo>
                    <a:pt x="18589" y="13192"/>
                    <a:pt x="19053" y="12728"/>
                    <a:pt x="19053" y="12157"/>
                  </a:cubicBezTo>
                  <a:lnTo>
                    <a:pt x="19053" y="1036"/>
                  </a:lnTo>
                  <a:cubicBezTo>
                    <a:pt x="19050" y="468"/>
                    <a:pt x="18589" y="1"/>
                    <a:pt x="18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;p49">
              <a:extLst>
                <a:ext uri="{FF2B5EF4-FFF2-40B4-BE49-F238E27FC236}">
                  <a16:creationId xmlns:a16="http://schemas.microsoft.com/office/drawing/2014/main" id="{594AF217-184E-1F70-5BB1-CB8A77D0F6DD}"/>
                </a:ext>
              </a:extLst>
            </p:cNvPr>
            <p:cNvSpPr/>
            <p:nvPr/>
          </p:nvSpPr>
          <p:spPr>
            <a:xfrm>
              <a:off x="5214588" y="1277771"/>
              <a:ext cx="189124" cy="145871"/>
            </a:xfrm>
            <a:custGeom>
              <a:avLst/>
              <a:gdLst/>
              <a:ahLst/>
              <a:cxnLst/>
              <a:rect l="l" t="t" r="r" b="b"/>
              <a:pathLst>
                <a:path w="8041" h="6202" extrusionOk="0">
                  <a:moveTo>
                    <a:pt x="7344" y="0"/>
                  </a:moveTo>
                  <a:cubicBezTo>
                    <a:pt x="7262" y="0"/>
                    <a:pt x="7183" y="35"/>
                    <a:pt x="7130" y="100"/>
                  </a:cubicBezTo>
                  <a:lnTo>
                    <a:pt x="5359" y="2201"/>
                  </a:lnTo>
                  <a:lnTo>
                    <a:pt x="4915" y="1832"/>
                  </a:lnTo>
                  <a:cubicBezTo>
                    <a:pt x="4864" y="1789"/>
                    <a:pt x="4802" y="1769"/>
                    <a:pt x="4739" y="1769"/>
                  </a:cubicBezTo>
                  <a:cubicBezTo>
                    <a:pt x="4661" y="1769"/>
                    <a:pt x="4584" y="1800"/>
                    <a:pt x="4528" y="1859"/>
                  </a:cubicBezTo>
                  <a:lnTo>
                    <a:pt x="3433" y="3076"/>
                  </a:lnTo>
                  <a:lnTo>
                    <a:pt x="2093" y="2543"/>
                  </a:lnTo>
                  <a:cubicBezTo>
                    <a:pt x="2059" y="2529"/>
                    <a:pt x="2023" y="2523"/>
                    <a:pt x="1987" y="2523"/>
                  </a:cubicBezTo>
                  <a:cubicBezTo>
                    <a:pt x="1939" y="2523"/>
                    <a:pt x="1890" y="2535"/>
                    <a:pt x="1849" y="2561"/>
                  </a:cubicBezTo>
                  <a:lnTo>
                    <a:pt x="566" y="3311"/>
                  </a:lnTo>
                  <a:lnTo>
                    <a:pt x="566" y="876"/>
                  </a:lnTo>
                  <a:cubicBezTo>
                    <a:pt x="566" y="725"/>
                    <a:pt x="441" y="597"/>
                    <a:pt x="287" y="597"/>
                  </a:cubicBezTo>
                  <a:cubicBezTo>
                    <a:pt x="135" y="597"/>
                    <a:pt x="10" y="725"/>
                    <a:pt x="10" y="876"/>
                  </a:cubicBezTo>
                  <a:lnTo>
                    <a:pt x="10" y="5922"/>
                  </a:lnTo>
                  <a:lnTo>
                    <a:pt x="1" y="5922"/>
                  </a:lnTo>
                  <a:cubicBezTo>
                    <a:pt x="1" y="6073"/>
                    <a:pt x="129" y="6201"/>
                    <a:pt x="281" y="6201"/>
                  </a:cubicBezTo>
                  <a:lnTo>
                    <a:pt x="7764" y="6201"/>
                  </a:lnTo>
                  <a:cubicBezTo>
                    <a:pt x="7915" y="6201"/>
                    <a:pt x="8040" y="6073"/>
                    <a:pt x="8040" y="5922"/>
                  </a:cubicBezTo>
                  <a:cubicBezTo>
                    <a:pt x="8040" y="5770"/>
                    <a:pt x="7915" y="5642"/>
                    <a:pt x="7764" y="5642"/>
                  </a:cubicBezTo>
                  <a:lnTo>
                    <a:pt x="7621" y="5642"/>
                  </a:lnTo>
                  <a:lnTo>
                    <a:pt x="7621" y="4118"/>
                  </a:lnTo>
                  <a:cubicBezTo>
                    <a:pt x="7621" y="3966"/>
                    <a:pt x="7496" y="3838"/>
                    <a:pt x="7341" y="3838"/>
                  </a:cubicBezTo>
                  <a:cubicBezTo>
                    <a:pt x="7189" y="3838"/>
                    <a:pt x="7064" y="3966"/>
                    <a:pt x="7064" y="4118"/>
                  </a:cubicBezTo>
                  <a:lnTo>
                    <a:pt x="7064" y="5642"/>
                  </a:lnTo>
                  <a:lnTo>
                    <a:pt x="6365" y="5642"/>
                  </a:lnTo>
                  <a:lnTo>
                    <a:pt x="6365" y="5425"/>
                  </a:lnTo>
                  <a:cubicBezTo>
                    <a:pt x="6365" y="5270"/>
                    <a:pt x="6237" y="5145"/>
                    <a:pt x="6085" y="5145"/>
                  </a:cubicBezTo>
                  <a:cubicBezTo>
                    <a:pt x="5933" y="5145"/>
                    <a:pt x="5805" y="5270"/>
                    <a:pt x="5805" y="5425"/>
                  </a:cubicBezTo>
                  <a:lnTo>
                    <a:pt x="5805" y="5642"/>
                  </a:lnTo>
                  <a:lnTo>
                    <a:pt x="4867" y="5642"/>
                  </a:lnTo>
                  <a:lnTo>
                    <a:pt x="4867" y="5425"/>
                  </a:lnTo>
                  <a:cubicBezTo>
                    <a:pt x="4867" y="5270"/>
                    <a:pt x="4742" y="5145"/>
                    <a:pt x="4588" y="5145"/>
                  </a:cubicBezTo>
                  <a:cubicBezTo>
                    <a:pt x="4436" y="5145"/>
                    <a:pt x="4311" y="5270"/>
                    <a:pt x="4311" y="5425"/>
                  </a:cubicBezTo>
                  <a:lnTo>
                    <a:pt x="4311" y="5642"/>
                  </a:lnTo>
                  <a:lnTo>
                    <a:pt x="3373" y="5642"/>
                  </a:lnTo>
                  <a:lnTo>
                    <a:pt x="3373" y="5425"/>
                  </a:lnTo>
                  <a:cubicBezTo>
                    <a:pt x="3373" y="5270"/>
                    <a:pt x="3245" y="5145"/>
                    <a:pt x="3093" y="5145"/>
                  </a:cubicBezTo>
                  <a:cubicBezTo>
                    <a:pt x="2942" y="5145"/>
                    <a:pt x="2814" y="5270"/>
                    <a:pt x="2814" y="5425"/>
                  </a:cubicBezTo>
                  <a:lnTo>
                    <a:pt x="2814" y="5642"/>
                  </a:lnTo>
                  <a:lnTo>
                    <a:pt x="1876" y="5642"/>
                  </a:lnTo>
                  <a:lnTo>
                    <a:pt x="1876" y="5425"/>
                  </a:lnTo>
                  <a:cubicBezTo>
                    <a:pt x="1876" y="5270"/>
                    <a:pt x="1751" y="5145"/>
                    <a:pt x="1596" y="5145"/>
                  </a:cubicBezTo>
                  <a:cubicBezTo>
                    <a:pt x="1444" y="5145"/>
                    <a:pt x="1319" y="5270"/>
                    <a:pt x="1319" y="5425"/>
                  </a:cubicBezTo>
                  <a:lnTo>
                    <a:pt x="1319" y="5642"/>
                  </a:lnTo>
                  <a:lnTo>
                    <a:pt x="563" y="5642"/>
                  </a:lnTo>
                  <a:lnTo>
                    <a:pt x="563" y="3954"/>
                  </a:lnTo>
                  <a:lnTo>
                    <a:pt x="2010" y="3109"/>
                  </a:lnTo>
                  <a:lnTo>
                    <a:pt x="3406" y="3662"/>
                  </a:lnTo>
                  <a:cubicBezTo>
                    <a:pt x="3440" y="3676"/>
                    <a:pt x="3475" y="3683"/>
                    <a:pt x="3509" y="3683"/>
                  </a:cubicBezTo>
                  <a:cubicBezTo>
                    <a:pt x="3586" y="3683"/>
                    <a:pt x="3660" y="3651"/>
                    <a:pt x="3715" y="3594"/>
                  </a:cubicBezTo>
                  <a:lnTo>
                    <a:pt x="4763" y="2427"/>
                  </a:lnTo>
                  <a:lnTo>
                    <a:pt x="5213" y="2805"/>
                  </a:lnTo>
                  <a:cubicBezTo>
                    <a:pt x="5265" y="2847"/>
                    <a:pt x="5328" y="2868"/>
                    <a:pt x="5391" y="2868"/>
                  </a:cubicBezTo>
                  <a:cubicBezTo>
                    <a:pt x="5471" y="2868"/>
                    <a:pt x="5551" y="2834"/>
                    <a:pt x="5606" y="2770"/>
                  </a:cubicBezTo>
                  <a:lnTo>
                    <a:pt x="7064" y="1040"/>
                  </a:lnTo>
                  <a:lnTo>
                    <a:pt x="7064" y="2883"/>
                  </a:lnTo>
                  <a:cubicBezTo>
                    <a:pt x="7064" y="3034"/>
                    <a:pt x="7189" y="3162"/>
                    <a:pt x="7341" y="3162"/>
                  </a:cubicBezTo>
                  <a:cubicBezTo>
                    <a:pt x="7496" y="3162"/>
                    <a:pt x="7621" y="3034"/>
                    <a:pt x="7621" y="2883"/>
                  </a:cubicBezTo>
                  <a:lnTo>
                    <a:pt x="7621" y="278"/>
                  </a:lnTo>
                  <a:cubicBezTo>
                    <a:pt x="7621" y="159"/>
                    <a:pt x="7546" y="55"/>
                    <a:pt x="7439" y="16"/>
                  </a:cubicBezTo>
                  <a:cubicBezTo>
                    <a:pt x="7408" y="5"/>
                    <a:pt x="7375" y="0"/>
                    <a:pt x="7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7;p49">
              <a:extLst>
                <a:ext uri="{FF2B5EF4-FFF2-40B4-BE49-F238E27FC236}">
                  <a16:creationId xmlns:a16="http://schemas.microsoft.com/office/drawing/2014/main" id="{51995D1A-14A1-258D-B7A4-5C013DB406D9}"/>
                </a:ext>
              </a:extLst>
            </p:cNvPr>
            <p:cNvSpPr/>
            <p:nvPr/>
          </p:nvSpPr>
          <p:spPr>
            <a:xfrm>
              <a:off x="5254713" y="1307830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0"/>
                  </a:moveTo>
                  <a:cubicBezTo>
                    <a:pt x="125" y="0"/>
                    <a:pt x="0" y="122"/>
                    <a:pt x="0" y="280"/>
                  </a:cubicBezTo>
                  <a:lnTo>
                    <a:pt x="0" y="477"/>
                  </a:lnTo>
                  <a:cubicBezTo>
                    <a:pt x="0" y="628"/>
                    <a:pt x="125" y="756"/>
                    <a:pt x="277" y="756"/>
                  </a:cubicBezTo>
                  <a:cubicBezTo>
                    <a:pt x="432" y="756"/>
                    <a:pt x="557" y="628"/>
                    <a:pt x="557" y="477"/>
                  </a:cubicBezTo>
                  <a:lnTo>
                    <a:pt x="557" y="280"/>
                  </a:lnTo>
                  <a:cubicBezTo>
                    <a:pt x="557" y="125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8;p49">
              <a:extLst>
                <a:ext uri="{FF2B5EF4-FFF2-40B4-BE49-F238E27FC236}">
                  <a16:creationId xmlns:a16="http://schemas.microsoft.com/office/drawing/2014/main" id="{FD93DFEA-A022-CBC3-1F72-F4DF5B8FFE59}"/>
                </a:ext>
              </a:extLst>
            </p:cNvPr>
            <p:cNvSpPr/>
            <p:nvPr/>
          </p:nvSpPr>
          <p:spPr>
            <a:xfrm>
              <a:off x="5319252" y="1289484"/>
              <a:ext cx="13124" cy="17734"/>
            </a:xfrm>
            <a:custGeom>
              <a:avLst/>
              <a:gdLst/>
              <a:ahLst/>
              <a:cxnLst/>
              <a:rect l="l" t="t" r="r" b="b"/>
              <a:pathLst>
                <a:path w="558" h="754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477"/>
                  </a:lnTo>
                  <a:cubicBezTo>
                    <a:pt x="1" y="631"/>
                    <a:pt x="123" y="753"/>
                    <a:pt x="280" y="753"/>
                  </a:cubicBezTo>
                  <a:cubicBezTo>
                    <a:pt x="432" y="753"/>
                    <a:pt x="557" y="628"/>
                    <a:pt x="557" y="477"/>
                  </a:cubicBezTo>
                  <a:lnTo>
                    <a:pt x="557" y="277"/>
                  </a:lnTo>
                  <a:cubicBezTo>
                    <a:pt x="557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9;p49">
              <a:extLst>
                <a:ext uri="{FF2B5EF4-FFF2-40B4-BE49-F238E27FC236}">
                  <a16:creationId xmlns:a16="http://schemas.microsoft.com/office/drawing/2014/main" id="{4E94B226-2783-FC16-FAB5-95B6A343FAA0}"/>
                </a:ext>
              </a:extLst>
            </p:cNvPr>
            <p:cNvSpPr/>
            <p:nvPr/>
          </p:nvSpPr>
          <p:spPr>
            <a:xfrm>
              <a:off x="5380734" y="1250065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1"/>
                  </a:moveTo>
                  <a:cubicBezTo>
                    <a:pt x="125" y="1"/>
                    <a:pt x="0" y="129"/>
                    <a:pt x="0" y="280"/>
                  </a:cubicBezTo>
                  <a:lnTo>
                    <a:pt x="0" y="477"/>
                  </a:lnTo>
                  <a:cubicBezTo>
                    <a:pt x="0" y="629"/>
                    <a:pt x="125" y="757"/>
                    <a:pt x="277" y="757"/>
                  </a:cubicBezTo>
                  <a:cubicBezTo>
                    <a:pt x="432" y="757"/>
                    <a:pt x="557" y="629"/>
                    <a:pt x="557" y="477"/>
                  </a:cubicBezTo>
                  <a:lnTo>
                    <a:pt x="557" y="280"/>
                  </a:lnTo>
                  <a:cubicBezTo>
                    <a:pt x="557" y="129"/>
                    <a:pt x="43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0;p49">
              <a:extLst>
                <a:ext uri="{FF2B5EF4-FFF2-40B4-BE49-F238E27FC236}">
                  <a16:creationId xmlns:a16="http://schemas.microsoft.com/office/drawing/2014/main" id="{37C060F1-1FDE-AFC2-6C3F-6C06D0FFFF49}"/>
                </a:ext>
              </a:extLst>
            </p:cNvPr>
            <p:cNvSpPr/>
            <p:nvPr/>
          </p:nvSpPr>
          <p:spPr>
            <a:xfrm>
              <a:off x="5214588" y="1231249"/>
              <a:ext cx="35727" cy="13171"/>
            </a:xfrm>
            <a:custGeom>
              <a:avLst/>
              <a:gdLst/>
              <a:ahLst/>
              <a:cxnLst/>
              <a:rect l="l" t="t" r="r" b="b"/>
              <a:pathLst>
                <a:path w="1519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239" y="560"/>
                  </a:lnTo>
                  <a:cubicBezTo>
                    <a:pt x="1394" y="560"/>
                    <a:pt x="1519" y="432"/>
                    <a:pt x="1519" y="280"/>
                  </a:cubicBezTo>
                  <a:cubicBezTo>
                    <a:pt x="1519" y="128"/>
                    <a:pt x="1394" y="0"/>
                    <a:pt x="1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1;p49">
              <a:extLst>
                <a:ext uri="{FF2B5EF4-FFF2-40B4-BE49-F238E27FC236}">
                  <a16:creationId xmlns:a16="http://schemas.microsoft.com/office/drawing/2014/main" id="{61617334-18EF-1FA4-BA02-C1EE6F3C8ECC}"/>
                </a:ext>
              </a:extLst>
            </p:cNvPr>
            <p:cNvSpPr/>
            <p:nvPr/>
          </p:nvSpPr>
          <p:spPr>
            <a:xfrm>
              <a:off x="5214588" y="1255874"/>
              <a:ext cx="61975" cy="13124"/>
            </a:xfrm>
            <a:custGeom>
              <a:avLst/>
              <a:gdLst/>
              <a:ahLst/>
              <a:cxnLst/>
              <a:rect l="l" t="t" r="r" b="b"/>
              <a:pathLst>
                <a:path w="2635" h="558" extrusionOk="0">
                  <a:moveTo>
                    <a:pt x="281" y="1"/>
                  </a:moveTo>
                  <a:cubicBezTo>
                    <a:pt x="129" y="1"/>
                    <a:pt x="1" y="126"/>
                    <a:pt x="1" y="278"/>
                  </a:cubicBezTo>
                  <a:cubicBezTo>
                    <a:pt x="1" y="432"/>
                    <a:pt x="129" y="557"/>
                    <a:pt x="281" y="557"/>
                  </a:cubicBezTo>
                  <a:lnTo>
                    <a:pt x="2355" y="557"/>
                  </a:lnTo>
                  <a:cubicBezTo>
                    <a:pt x="2510" y="557"/>
                    <a:pt x="2635" y="432"/>
                    <a:pt x="2635" y="278"/>
                  </a:cubicBezTo>
                  <a:cubicBezTo>
                    <a:pt x="2635" y="126"/>
                    <a:pt x="2510" y="1"/>
                    <a:pt x="2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2;p49">
              <a:extLst>
                <a:ext uri="{FF2B5EF4-FFF2-40B4-BE49-F238E27FC236}">
                  <a16:creationId xmlns:a16="http://schemas.microsoft.com/office/drawing/2014/main" id="{3AD2956A-DEDA-D9C0-451E-DE445CF7C0D2}"/>
                </a:ext>
              </a:extLst>
            </p:cNvPr>
            <p:cNvSpPr/>
            <p:nvPr/>
          </p:nvSpPr>
          <p:spPr>
            <a:xfrm>
              <a:off x="5503720" y="1252111"/>
              <a:ext cx="40431" cy="69384"/>
            </a:xfrm>
            <a:custGeom>
              <a:avLst/>
              <a:gdLst/>
              <a:ahLst/>
              <a:cxnLst/>
              <a:rect l="l" t="t" r="r" b="b"/>
              <a:pathLst>
                <a:path w="1719" h="2950" extrusionOk="0">
                  <a:moveTo>
                    <a:pt x="864" y="0"/>
                  </a:moveTo>
                  <a:cubicBezTo>
                    <a:pt x="712" y="0"/>
                    <a:pt x="584" y="125"/>
                    <a:pt x="584" y="280"/>
                  </a:cubicBezTo>
                  <a:lnTo>
                    <a:pt x="584" y="339"/>
                  </a:lnTo>
                  <a:cubicBezTo>
                    <a:pt x="254" y="405"/>
                    <a:pt x="4" y="699"/>
                    <a:pt x="4" y="1048"/>
                  </a:cubicBezTo>
                  <a:cubicBezTo>
                    <a:pt x="1" y="1447"/>
                    <a:pt x="328" y="1771"/>
                    <a:pt x="727" y="1771"/>
                  </a:cubicBezTo>
                  <a:lnTo>
                    <a:pt x="995" y="1771"/>
                  </a:lnTo>
                  <a:cubicBezTo>
                    <a:pt x="1087" y="1771"/>
                    <a:pt x="1159" y="1845"/>
                    <a:pt x="1159" y="1935"/>
                  </a:cubicBezTo>
                  <a:cubicBezTo>
                    <a:pt x="1159" y="2027"/>
                    <a:pt x="1084" y="2101"/>
                    <a:pt x="995" y="2101"/>
                  </a:cubicBezTo>
                  <a:lnTo>
                    <a:pt x="727" y="2101"/>
                  </a:lnTo>
                  <a:cubicBezTo>
                    <a:pt x="659" y="2101"/>
                    <a:pt x="599" y="2060"/>
                    <a:pt x="572" y="2000"/>
                  </a:cubicBezTo>
                  <a:cubicBezTo>
                    <a:pt x="527" y="1895"/>
                    <a:pt x="423" y="1830"/>
                    <a:pt x="315" y="1830"/>
                  </a:cubicBezTo>
                  <a:cubicBezTo>
                    <a:pt x="279" y="1830"/>
                    <a:pt x="244" y="1837"/>
                    <a:pt x="209" y="1851"/>
                  </a:cubicBezTo>
                  <a:cubicBezTo>
                    <a:pt x="66" y="1911"/>
                    <a:pt x="1" y="2075"/>
                    <a:pt x="60" y="2217"/>
                  </a:cubicBezTo>
                  <a:cubicBezTo>
                    <a:pt x="153" y="2441"/>
                    <a:pt x="349" y="2595"/>
                    <a:pt x="581" y="2646"/>
                  </a:cubicBezTo>
                  <a:lnTo>
                    <a:pt x="581" y="2670"/>
                  </a:lnTo>
                  <a:cubicBezTo>
                    <a:pt x="581" y="2825"/>
                    <a:pt x="706" y="2950"/>
                    <a:pt x="861" y="2950"/>
                  </a:cubicBezTo>
                  <a:cubicBezTo>
                    <a:pt x="1013" y="2950"/>
                    <a:pt x="1138" y="2825"/>
                    <a:pt x="1138" y="2670"/>
                  </a:cubicBezTo>
                  <a:lnTo>
                    <a:pt x="1138" y="2646"/>
                  </a:lnTo>
                  <a:cubicBezTo>
                    <a:pt x="1471" y="2578"/>
                    <a:pt x="1718" y="2283"/>
                    <a:pt x="1718" y="1935"/>
                  </a:cubicBezTo>
                  <a:cubicBezTo>
                    <a:pt x="1718" y="1536"/>
                    <a:pt x="1397" y="1211"/>
                    <a:pt x="998" y="1211"/>
                  </a:cubicBezTo>
                  <a:lnTo>
                    <a:pt x="730" y="1211"/>
                  </a:lnTo>
                  <a:cubicBezTo>
                    <a:pt x="638" y="1211"/>
                    <a:pt x="563" y="1137"/>
                    <a:pt x="563" y="1048"/>
                  </a:cubicBezTo>
                  <a:cubicBezTo>
                    <a:pt x="563" y="955"/>
                    <a:pt x="638" y="884"/>
                    <a:pt x="730" y="884"/>
                  </a:cubicBezTo>
                  <a:lnTo>
                    <a:pt x="998" y="884"/>
                  </a:lnTo>
                  <a:cubicBezTo>
                    <a:pt x="1054" y="884"/>
                    <a:pt x="1105" y="911"/>
                    <a:pt x="1135" y="958"/>
                  </a:cubicBezTo>
                  <a:cubicBezTo>
                    <a:pt x="1189" y="1038"/>
                    <a:pt x="1277" y="1081"/>
                    <a:pt x="1366" y="1081"/>
                  </a:cubicBezTo>
                  <a:cubicBezTo>
                    <a:pt x="1420" y="1081"/>
                    <a:pt x="1475" y="1065"/>
                    <a:pt x="1522" y="1033"/>
                  </a:cubicBezTo>
                  <a:cubicBezTo>
                    <a:pt x="1650" y="947"/>
                    <a:pt x="1682" y="774"/>
                    <a:pt x="1596" y="646"/>
                  </a:cubicBezTo>
                  <a:cubicBezTo>
                    <a:pt x="1489" y="485"/>
                    <a:pt x="1325" y="378"/>
                    <a:pt x="1144" y="342"/>
                  </a:cubicBezTo>
                  <a:lnTo>
                    <a:pt x="1144" y="280"/>
                  </a:lnTo>
                  <a:cubicBezTo>
                    <a:pt x="1144" y="125"/>
                    <a:pt x="1016" y="0"/>
                    <a:pt x="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3;p49">
              <a:extLst>
                <a:ext uri="{FF2B5EF4-FFF2-40B4-BE49-F238E27FC236}">
                  <a16:creationId xmlns:a16="http://schemas.microsoft.com/office/drawing/2014/main" id="{6C9A0768-5CD5-4837-5511-97443FE2F252}"/>
                </a:ext>
              </a:extLst>
            </p:cNvPr>
            <p:cNvSpPr/>
            <p:nvPr/>
          </p:nvSpPr>
          <p:spPr>
            <a:xfrm>
              <a:off x="5468369" y="1231178"/>
              <a:ext cx="111203" cy="111179"/>
            </a:xfrm>
            <a:custGeom>
              <a:avLst/>
              <a:gdLst/>
              <a:ahLst/>
              <a:cxnLst/>
              <a:rect l="l" t="t" r="r" b="b"/>
              <a:pathLst>
                <a:path w="4728" h="4727" extrusionOk="0">
                  <a:moveTo>
                    <a:pt x="2364" y="563"/>
                  </a:moveTo>
                  <a:cubicBezTo>
                    <a:pt x="3358" y="563"/>
                    <a:pt x="4168" y="1369"/>
                    <a:pt x="4168" y="2366"/>
                  </a:cubicBezTo>
                  <a:cubicBezTo>
                    <a:pt x="4168" y="3363"/>
                    <a:pt x="3361" y="4170"/>
                    <a:pt x="2364" y="4170"/>
                  </a:cubicBezTo>
                  <a:cubicBezTo>
                    <a:pt x="1370" y="4170"/>
                    <a:pt x="560" y="3363"/>
                    <a:pt x="560" y="2366"/>
                  </a:cubicBezTo>
                  <a:cubicBezTo>
                    <a:pt x="560" y="1369"/>
                    <a:pt x="1370" y="563"/>
                    <a:pt x="2364" y="563"/>
                  </a:cubicBezTo>
                  <a:close/>
                  <a:moveTo>
                    <a:pt x="2364" y="0"/>
                  </a:moveTo>
                  <a:cubicBezTo>
                    <a:pt x="1060" y="0"/>
                    <a:pt x="1" y="1060"/>
                    <a:pt x="1" y="2363"/>
                  </a:cubicBezTo>
                  <a:cubicBezTo>
                    <a:pt x="1" y="3664"/>
                    <a:pt x="1060" y="4727"/>
                    <a:pt x="2364" y="4727"/>
                  </a:cubicBezTo>
                  <a:cubicBezTo>
                    <a:pt x="3665" y="4727"/>
                    <a:pt x="4727" y="3664"/>
                    <a:pt x="4727" y="2363"/>
                  </a:cubicBezTo>
                  <a:cubicBezTo>
                    <a:pt x="4727" y="1060"/>
                    <a:pt x="3665" y="0"/>
                    <a:pt x="2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4;p49">
              <a:extLst>
                <a:ext uri="{FF2B5EF4-FFF2-40B4-BE49-F238E27FC236}">
                  <a16:creationId xmlns:a16="http://schemas.microsoft.com/office/drawing/2014/main" id="{0853265B-6B0C-98E5-42EE-649DC6E8DD81}"/>
                </a:ext>
              </a:extLst>
            </p:cNvPr>
            <p:cNvSpPr/>
            <p:nvPr/>
          </p:nvSpPr>
          <p:spPr>
            <a:xfrm>
              <a:off x="5463054" y="1358162"/>
              <a:ext cx="60846" cy="13101"/>
            </a:xfrm>
            <a:custGeom>
              <a:avLst/>
              <a:gdLst/>
              <a:ahLst/>
              <a:cxnLst/>
              <a:rect l="l" t="t" r="r" b="b"/>
              <a:pathLst>
                <a:path w="2587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80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2307" y="557"/>
                  </a:lnTo>
                  <a:cubicBezTo>
                    <a:pt x="2459" y="557"/>
                    <a:pt x="2587" y="432"/>
                    <a:pt x="2587" y="280"/>
                  </a:cubicBezTo>
                  <a:cubicBezTo>
                    <a:pt x="2587" y="125"/>
                    <a:pt x="2459" y="0"/>
                    <a:pt x="2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5;p49">
              <a:extLst>
                <a:ext uri="{FF2B5EF4-FFF2-40B4-BE49-F238E27FC236}">
                  <a16:creationId xmlns:a16="http://schemas.microsoft.com/office/drawing/2014/main" id="{F2D1E480-8D22-C997-1FBD-E2F92DD634C1}"/>
                </a:ext>
              </a:extLst>
            </p:cNvPr>
            <p:cNvSpPr/>
            <p:nvPr/>
          </p:nvSpPr>
          <p:spPr>
            <a:xfrm>
              <a:off x="5544127" y="1383987"/>
              <a:ext cx="33751" cy="13124"/>
            </a:xfrm>
            <a:custGeom>
              <a:avLst/>
              <a:gdLst/>
              <a:ahLst/>
              <a:cxnLst/>
              <a:rect l="l" t="t" r="r" b="b"/>
              <a:pathLst>
                <a:path w="1435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78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1155" y="557"/>
                  </a:lnTo>
                  <a:cubicBezTo>
                    <a:pt x="1307" y="557"/>
                    <a:pt x="1435" y="432"/>
                    <a:pt x="1435" y="278"/>
                  </a:cubicBezTo>
                  <a:cubicBezTo>
                    <a:pt x="1435" y="126"/>
                    <a:pt x="1307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6;p49">
              <a:extLst>
                <a:ext uri="{FF2B5EF4-FFF2-40B4-BE49-F238E27FC236}">
                  <a16:creationId xmlns:a16="http://schemas.microsoft.com/office/drawing/2014/main" id="{E007B4F5-DE1C-9AAF-25FC-AD5E26340A10}"/>
                </a:ext>
              </a:extLst>
            </p:cNvPr>
            <p:cNvSpPr/>
            <p:nvPr/>
          </p:nvSpPr>
          <p:spPr>
            <a:xfrm>
              <a:off x="5463054" y="1383987"/>
              <a:ext cx="38667" cy="13124"/>
            </a:xfrm>
            <a:custGeom>
              <a:avLst/>
              <a:gdLst/>
              <a:ahLst/>
              <a:cxnLst/>
              <a:rect l="l" t="t" r="r" b="b"/>
              <a:pathLst>
                <a:path w="1644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1364" y="557"/>
                  </a:lnTo>
                  <a:cubicBezTo>
                    <a:pt x="1518" y="557"/>
                    <a:pt x="1643" y="432"/>
                    <a:pt x="1643" y="278"/>
                  </a:cubicBezTo>
                  <a:cubicBezTo>
                    <a:pt x="1643" y="126"/>
                    <a:pt x="1518" y="1"/>
                    <a:pt x="1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7;p49">
              <a:extLst>
                <a:ext uri="{FF2B5EF4-FFF2-40B4-BE49-F238E27FC236}">
                  <a16:creationId xmlns:a16="http://schemas.microsoft.com/office/drawing/2014/main" id="{052C3AF2-77AA-A8F8-4D63-ABD1BD7016B6}"/>
                </a:ext>
              </a:extLst>
            </p:cNvPr>
            <p:cNvSpPr/>
            <p:nvPr/>
          </p:nvSpPr>
          <p:spPr>
            <a:xfrm>
              <a:off x="5510729" y="1383987"/>
              <a:ext cx="25566" cy="13124"/>
            </a:xfrm>
            <a:custGeom>
              <a:avLst/>
              <a:gdLst/>
              <a:ahLst/>
              <a:cxnLst/>
              <a:rect l="l" t="t" r="r" b="b"/>
              <a:pathLst>
                <a:path w="1087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807" y="557"/>
                  </a:lnTo>
                  <a:cubicBezTo>
                    <a:pt x="962" y="557"/>
                    <a:pt x="1087" y="432"/>
                    <a:pt x="1087" y="278"/>
                  </a:cubicBezTo>
                  <a:cubicBezTo>
                    <a:pt x="1087" y="126"/>
                    <a:pt x="962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8;p49">
              <a:extLst>
                <a:ext uri="{FF2B5EF4-FFF2-40B4-BE49-F238E27FC236}">
                  <a16:creationId xmlns:a16="http://schemas.microsoft.com/office/drawing/2014/main" id="{6CC5C9C6-CB37-91A3-3E98-016495D69C1A}"/>
                </a:ext>
              </a:extLst>
            </p:cNvPr>
            <p:cNvSpPr/>
            <p:nvPr/>
          </p:nvSpPr>
          <p:spPr>
            <a:xfrm>
              <a:off x="5463054" y="1409906"/>
              <a:ext cx="114825" cy="13101"/>
            </a:xfrm>
            <a:custGeom>
              <a:avLst/>
              <a:gdLst/>
              <a:ahLst/>
              <a:cxnLst/>
              <a:rect l="l" t="t" r="r" b="b"/>
              <a:pathLst>
                <a:path w="4882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77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4602" y="557"/>
                  </a:lnTo>
                  <a:cubicBezTo>
                    <a:pt x="4754" y="557"/>
                    <a:pt x="4882" y="432"/>
                    <a:pt x="4882" y="277"/>
                  </a:cubicBezTo>
                  <a:cubicBezTo>
                    <a:pt x="4882" y="125"/>
                    <a:pt x="4754" y="0"/>
                    <a:pt x="4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7260060-B03B-190F-C174-FB1F92106207}"/>
              </a:ext>
            </a:extLst>
          </p:cNvPr>
          <p:cNvSpPr txBox="1"/>
          <p:nvPr/>
        </p:nvSpPr>
        <p:spPr>
          <a:xfrm>
            <a:off x="2908298" y="4774168"/>
            <a:ext cx="332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URL</a:t>
            </a:r>
            <a:r>
              <a:rPr lang="en-US" sz="1800" b="1" dirty="0"/>
              <a:t>: </a:t>
            </a:r>
            <a:r>
              <a:rPr lang="en-US" sz="1800" b="1" dirty="0">
                <a:hlinkClick r:id="rId4"/>
              </a:rPr>
              <a:t>https://spot-check.site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986575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1E170AB-52CF-4CB1-BA55-49FB03FFF889}"/>
              </a:ext>
            </a:extLst>
          </p:cNvPr>
          <p:cNvSpPr/>
          <p:nvPr/>
        </p:nvSpPr>
        <p:spPr>
          <a:xfrm>
            <a:off x="3429000" y="0"/>
            <a:ext cx="5715000" cy="5143500"/>
          </a:xfrm>
          <a:prstGeom prst="rect">
            <a:avLst/>
          </a:prstGeom>
          <a:solidFill>
            <a:srgbClr val="2F1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75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75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9044" y="275035"/>
            <a:ext cx="337542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38"/>
              </a:lnSpc>
            </a:pPr>
            <a:r>
              <a:rPr lang="en-US" sz="1969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KYC Checklist for SME Loans</a:t>
            </a:r>
            <a:endParaRPr lang="en-US" sz="1969" dirty="0"/>
          </a:p>
        </p:txBody>
      </p:sp>
      <p:sp>
        <p:nvSpPr>
          <p:cNvPr id="4" name="Text 1"/>
          <p:cNvSpPr/>
          <p:nvPr/>
        </p:nvSpPr>
        <p:spPr>
          <a:xfrm>
            <a:off x="3779044" y="737593"/>
            <a:ext cx="5014913" cy="159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7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Essential documents required for Know Your Customer verification.</a:t>
            </a:r>
            <a:endParaRPr lang="en-US" sz="781" dirty="0"/>
          </a:p>
        </p:txBody>
      </p:sp>
      <p:sp>
        <p:nvSpPr>
          <p:cNvPr id="5" name="Shape 2"/>
          <p:cNvSpPr/>
          <p:nvPr/>
        </p:nvSpPr>
        <p:spPr>
          <a:xfrm>
            <a:off x="3779044" y="1160115"/>
            <a:ext cx="5014913" cy="740569"/>
          </a:xfrm>
          <a:prstGeom prst="roundRect">
            <a:avLst>
              <a:gd name="adj" fmla="val 9260"/>
            </a:avLst>
          </a:prstGeom>
          <a:solidFill>
            <a:srgbClr val="24163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44" y="1145828"/>
            <a:ext cx="5014913" cy="5715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81" y="1010096"/>
            <a:ext cx="300038" cy="300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6523" y="1085106"/>
            <a:ext cx="1199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38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938" dirty="0"/>
          </a:p>
        </p:txBody>
      </p:sp>
      <p:sp>
        <p:nvSpPr>
          <p:cNvPr id="9" name="Text 4"/>
          <p:cNvSpPr/>
          <p:nvPr/>
        </p:nvSpPr>
        <p:spPr>
          <a:xfrm>
            <a:off x="3893344" y="1410147"/>
            <a:ext cx="1250156" cy="15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969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PAN Card of Business</a:t>
            </a:r>
            <a:endParaRPr lang="en-US" sz="969" dirty="0"/>
          </a:p>
        </p:txBody>
      </p:sp>
      <p:sp>
        <p:nvSpPr>
          <p:cNvPr id="10" name="Text 5"/>
          <p:cNvSpPr/>
          <p:nvPr/>
        </p:nvSpPr>
        <p:spPr>
          <a:xfrm>
            <a:off x="3893344" y="1626394"/>
            <a:ext cx="4786313" cy="159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7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Mandatory for business identity verification.</a:t>
            </a:r>
            <a:endParaRPr lang="en-US" sz="781" dirty="0"/>
          </a:p>
        </p:txBody>
      </p:sp>
      <p:sp>
        <p:nvSpPr>
          <p:cNvPr id="11" name="Shape 6"/>
          <p:cNvSpPr/>
          <p:nvPr/>
        </p:nvSpPr>
        <p:spPr>
          <a:xfrm>
            <a:off x="3779044" y="2150715"/>
            <a:ext cx="5014913" cy="740569"/>
          </a:xfrm>
          <a:prstGeom prst="roundRect">
            <a:avLst>
              <a:gd name="adj" fmla="val 9260"/>
            </a:avLst>
          </a:prstGeom>
          <a:solidFill>
            <a:srgbClr val="241631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44" y="2136428"/>
            <a:ext cx="5014913" cy="5715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81" y="2000696"/>
            <a:ext cx="300038" cy="300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26523" y="2075706"/>
            <a:ext cx="1199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38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938" dirty="0"/>
          </a:p>
        </p:txBody>
      </p:sp>
      <p:sp>
        <p:nvSpPr>
          <p:cNvPr id="15" name="Text 8"/>
          <p:cNvSpPr/>
          <p:nvPr/>
        </p:nvSpPr>
        <p:spPr>
          <a:xfrm>
            <a:off x="3893344" y="2400747"/>
            <a:ext cx="1250156" cy="15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969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PAN Card of Owners</a:t>
            </a:r>
            <a:endParaRPr lang="en-US" sz="969" dirty="0"/>
          </a:p>
        </p:txBody>
      </p:sp>
      <p:sp>
        <p:nvSpPr>
          <p:cNvPr id="16" name="Text 9"/>
          <p:cNvSpPr/>
          <p:nvPr/>
        </p:nvSpPr>
        <p:spPr>
          <a:xfrm>
            <a:off x="3893344" y="2616994"/>
            <a:ext cx="4786313" cy="159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7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 identification for all business owners.</a:t>
            </a:r>
            <a:endParaRPr lang="en-US" sz="781" dirty="0"/>
          </a:p>
        </p:txBody>
      </p:sp>
      <p:sp>
        <p:nvSpPr>
          <p:cNvPr id="17" name="Shape 10"/>
          <p:cNvSpPr/>
          <p:nvPr/>
        </p:nvSpPr>
        <p:spPr>
          <a:xfrm>
            <a:off x="3779044" y="3141315"/>
            <a:ext cx="5014913" cy="740569"/>
          </a:xfrm>
          <a:prstGeom prst="roundRect">
            <a:avLst>
              <a:gd name="adj" fmla="val 9260"/>
            </a:avLst>
          </a:prstGeom>
          <a:solidFill>
            <a:srgbClr val="241631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44" y="3127028"/>
            <a:ext cx="5014913" cy="5715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81" y="2991296"/>
            <a:ext cx="300038" cy="30003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6226523" y="3066306"/>
            <a:ext cx="1199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38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938" dirty="0"/>
          </a:p>
        </p:txBody>
      </p:sp>
      <p:sp>
        <p:nvSpPr>
          <p:cNvPr id="21" name="Text 12"/>
          <p:cNvSpPr/>
          <p:nvPr/>
        </p:nvSpPr>
        <p:spPr>
          <a:xfrm>
            <a:off x="3893344" y="3391347"/>
            <a:ext cx="1312664" cy="15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969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Aadhar Card of Owners</a:t>
            </a:r>
            <a:endParaRPr lang="en-US" sz="969" dirty="0"/>
          </a:p>
        </p:txBody>
      </p:sp>
      <p:sp>
        <p:nvSpPr>
          <p:cNvPr id="22" name="Text 13"/>
          <p:cNvSpPr/>
          <p:nvPr/>
        </p:nvSpPr>
        <p:spPr>
          <a:xfrm>
            <a:off x="3893344" y="3607594"/>
            <a:ext cx="4786313" cy="159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7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Proof of identity and address for owners.</a:t>
            </a:r>
            <a:endParaRPr lang="en-US" sz="781" dirty="0"/>
          </a:p>
        </p:txBody>
      </p:sp>
      <p:sp>
        <p:nvSpPr>
          <p:cNvPr id="23" name="Shape 14"/>
          <p:cNvSpPr/>
          <p:nvPr/>
        </p:nvSpPr>
        <p:spPr>
          <a:xfrm>
            <a:off x="3779044" y="4131915"/>
            <a:ext cx="5014913" cy="740569"/>
          </a:xfrm>
          <a:prstGeom prst="roundRect">
            <a:avLst>
              <a:gd name="adj" fmla="val 9260"/>
            </a:avLst>
          </a:prstGeom>
          <a:solidFill>
            <a:srgbClr val="241631"/>
          </a:solidFill>
          <a:ln/>
        </p:spPr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44" y="4117628"/>
            <a:ext cx="5014913" cy="57150"/>
          </a:xfrm>
          <a:prstGeom prst="rect">
            <a:avLst/>
          </a:prstGeom>
        </p:spPr>
      </p:pic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81" y="3981896"/>
            <a:ext cx="300038" cy="300038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6226523" y="4056906"/>
            <a:ext cx="1199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938" b="1" dirty="0"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938" dirty="0"/>
          </a:p>
        </p:txBody>
      </p:sp>
      <p:sp>
        <p:nvSpPr>
          <p:cNvPr id="27" name="Text 16"/>
          <p:cNvSpPr/>
          <p:nvPr/>
        </p:nvSpPr>
        <p:spPr>
          <a:xfrm>
            <a:off x="3893344" y="4381947"/>
            <a:ext cx="1437680" cy="15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969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Business Office Address</a:t>
            </a:r>
            <a:endParaRPr lang="en-US" sz="969" dirty="0"/>
          </a:p>
        </p:txBody>
      </p:sp>
      <p:sp>
        <p:nvSpPr>
          <p:cNvPr id="28" name="Text 17"/>
          <p:cNvSpPr/>
          <p:nvPr/>
        </p:nvSpPr>
        <p:spPr>
          <a:xfrm>
            <a:off x="3893344" y="4598194"/>
            <a:ext cx="4786313" cy="159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50"/>
              </a:lnSpc>
            </a:pPr>
            <a:r>
              <a:rPr lang="en-US" sz="7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Verification of the official business location.</a:t>
            </a:r>
            <a:endParaRPr lang="en-US" sz="78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558850"/>
            <a:ext cx="4429497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Income Proof Requirements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496119" y="1214438"/>
            <a:ext cx="4722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Financial statements needed to assess the business's income stability.</a:t>
            </a:r>
            <a:endParaRPr lang="en-US" sz="109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1676028"/>
            <a:ext cx="70843" cy="708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8720" y="1600721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P&amp;L Statement</a:t>
            </a:r>
            <a:endParaRPr lang="en-US" sz="1375" dirty="0"/>
          </a:p>
        </p:txBody>
      </p:sp>
      <p:sp>
        <p:nvSpPr>
          <p:cNvPr id="7" name="Text 3"/>
          <p:cNvSpPr/>
          <p:nvPr/>
        </p:nvSpPr>
        <p:spPr>
          <a:xfrm>
            <a:off x="708720" y="1907233"/>
            <a:ext cx="451016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3 consecutive Financial Years.</a:t>
            </a:r>
            <a:endParaRPr lang="en-US" sz="109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2492871"/>
            <a:ext cx="70843" cy="708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8720" y="241756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Balance Sheet</a:t>
            </a:r>
            <a:endParaRPr lang="en-US" sz="1375" dirty="0"/>
          </a:p>
        </p:txBody>
      </p:sp>
      <p:sp>
        <p:nvSpPr>
          <p:cNvPr id="10" name="Text 5"/>
          <p:cNvSpPr/>
          <p:nvPr/>
        </p:nvSpPr>
        <p:spPr>
          <a:xfrm>
            <a:off x="708720" y="2724076"/>
            <a:ext cx="451016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3 consecutive Financial Years.</a:t>
            </a:r>
            <a:endParaRPr lang="en-US" sz="109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3309714"/>
            <a:ext cx="70843" cy="708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8720" y="323440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Income Tax Return</a:t>
            </a:r>
            <a:endParaRPr lang="en-US" sz="1375" dirty="0"/>
          </a:p>
        </p:txBody>
      </p:sp>
      <p:sp>
        <p:nvSpPr>
          <p:cNvPr id="13" name="Text 7"/>
          <p:cNvSpPr/>
          <p:nvPr/>
        </p:nvSpPr>
        <p:spPr>
          <a:xfrm>
            <a:off x="708720" y="3540919"/>
            <a:ext cx="451016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3 consecutive Financial Years.</a:t>
            </a:r>
            <a:endParaRPr lang="en-US" sz="1094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4126557"/>
            <a:ext cx="70843" cy="7084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8720" y="4051251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Bank Statement</a:t>
            </a:r>
            <a:endParaRPr lang="en-US" sz="1375" dirty="0"/>
          </a:p>
        </p:txBody>
      </p:sp>
      <p:sp>
        <p:nvSpPr>
          <p:cNvPr id="16" name="Text 9"/>
          <p:cNvSpPr/>
          <p:nvPr/>
        </p:nvSpPr>
        <p:spPr>
          <a:xfrm>
            <a:off x="708720" y="4357762"/>
            <a:ext cx="451016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Business bank statements (last 6-12 months).</a:t>
            </a:r>
            <a:endParaRPr lang="en-US" sz="109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idx="2"/>
          </p:nvPr>
        </p:nvSpPr>
        <p:spPr>
          <a:xfrm>
            <a:off x="394802" y="1497081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 idx="3"/>
          </p:nvPr>
        </p:nvSpPr>
        <p:spPr>
          <a:xfrm>
            <a:off x="394802" y="3380382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4"/>
          </p:nvPr>
        </p:nvSpPr>
        <p:spPr>
          <a:xfrm>
            <a:off x="3371432" y="1499655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5"/>
          </p:nvPr>
        </p:nvSpPr>
        <p:spPr>
          <a:xfrm>
            <a:off x="3370832" y="3380382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6"/>
          </p:nvPr>
        </p:nvSpPr>
        <p:spPr>
          <a:xfrm>
            <a:off x="6670986" y="1499655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7"/>
          </p:nvPr>
        </p:nvSpPr>
        <p:spPr>
          <a:xfrm>
            <a:off x="6571750" y="3380382"/>
            <a:ext cx="2304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1"/>
          </p:nvPr>
        </p:nvSpPr>
        <p:spPr>
          <a:xfrm>
            <a:off x="394802" y="1992310"/>
            <a:ext cx="2304300" cy="391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8"/>
          </p:nvPr>
        </p:nvSpPr>
        <p:spPr>
          <a:xfrm>
            <a:off x="3370832" y="1901635"/>
            <a:ext cx="3019657" cy="964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Executive </a:t>
            </a:r>
            <a:br>
              <a:rPr lang="en" dirty="0"/>
            </a:br>
            <a:r>
              <a:rPr lang="en" dirty="0"/>
              <a:t>Summary &amp; </a:t>
            </a:r>
            <a:br>
              <a:rPr lang="en" dirty="0"/>
            </a:br>
            <a:r>
              <a:rPr lang="en" dirty="0"/>
              <a:t>Project Scope</a:t>
            </a:r>
            <a:endParaRPr dirty="0"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9"/>
          </p:nvPr>
        </p:nvSpPr>
        <p:spPr>
          <a:xfrm>
            <a:off x="6570550" y="1901635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br>
              <a:rPr lang="en" dirty="0"/>
            </a:br>
            <a:r>
              <a:rPr lang="en" dirty="0"/>
              <a:t>Overview</a:t>
            </a:r>
            <a:endParaRPr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3"/>
          </p:nvPr>
        </p:nvSpPr>
        <p:spPr>
          <a:xfrm>
            <a:off x="394802" y="3914157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14"/>
          </p:nvPr>
        </p:nvSpPr>
        <p:spPr>
          <a:xfrm>
            <a:off x="3369632" y="3914157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br>
              <a:rPr lang="en" dirty="0"/>
            </a:br>
            <a:r>
              <a:rPr lang="en" dirty="0"/>
              <a:t>Demo</a:t>
            </a:r>
            <a:endParaRPr dirty="0"/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5"/>
          </p:nvPr>
        </p:nvSpPr>
        <p:spPr>
          <a:xfrm>
            <a:off x="6571750" y="3827982"/>
            <a:ext cx="23055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BAAFBD-6248-4535-8D52-58586FE80894}"/>
              </a:ext>
            </a:extLst>
          </p:cNvPr>
          <p:cNvSpPr/>
          <p:nvPr/>
        </p:nvSpPr>
        <p:spPr>
          <a:xfrm>
            <a:off x="3429000" y="0"/>
            <a:ext cx="5715000" cy="5143500"/>
          </a:xfrm>
          <a:prstGeom prst="rect">
            <a:avLst/>
          </a:prstGeom>
          <a:solidFill>
            <a:srgbClr val="0B0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75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745777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Business Proof Documentation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3925119" y="1844353"/>
            <a:ext cx="4722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Documents verifying the legal existence and structure of the SME.</a:t>
            </a:r>
            <a:endParaRPr lang="en-US" sz="109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8250" y="2235026"/>
            <a:ext cx="212601" cy="2126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385816" y="2230636"/>
            <a:ext cx="20367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Government Issued Proof</a:t>
            </a:r>
            <a:endParaRPr lang="en-US" sz="1375" dirty="0"/>
          </a:p>
        </p:txBody>
      </p:sp>
      <p:sp>
        <p:nvSpPr>
          <p:cNvPr id="7" name="Text 3"/>
          <p:cNvSpPr/>
          <p:nvPr/>
        </p:nvSpPr>
        <p:spPr>
          <a:xfrm>
            <a:off x="4385816" y="2537148"/>
            <a:ext cx="42620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Official registration documents.</a:t>
            </a:r>
            <a:endParaRPr lang="en-US" sz="109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8250" y="3051870"/>
            <a:ext cx="212601" cy="2126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5817" y="3047480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Corporate ID Number</a:t>
            </a:r>
            <a:endParaRPr lang="en-US" sz="1375" dirty="0"/>
          </a:p>
        </p:txBody>
      </p:sp>
      <p:sp>
        <p:nvSpPr>
          <p:cNvPr id="10" name="Text 5"/>
          <p:cNvSpPr/>
          <p:nvPr/>
        </p:nvSpPr>
        <p:spPr>
          <a:xfrm>
            <a:off x="4385816" y="3353991"/>
            <a:ext cx="42620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If applicable for the business entity.</a:t>
            </a:r>
            <a:endParaRPr lang="en-US" sz="109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8250" y="3868713"/>
            <a:ext cx="212601" cy="2126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385816" y="3864323"/>
            <a:ext cx="20367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Board of Directors List</a:t>
            </a:r>
            <a:endParaRPr lang="en-US" sz="1375" dirty="0"/>
          </a:p>
        </p:txBody>
      </p:sp>
      <p:sp>
        <p:nvSpPr>
          <p:cNvPr id="13" name="Text 7"/>
          <p:cNvSpPr/>
          <p:nvPr/>
        </p:nvSpPr>
        <p:spPr>
          <a:xfrm>
            <a:off x="4385816" y="4170834"/>
            <a:ext cx="426206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Required for Private Limited businesses.</a:t>
            </a:r>
            <a:endParaRPr lang="en-US" sz="1094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21A673A4-6D52-86E3-FDFE-C98E0EF3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5AEDE8AF-9469-F020-8317-AF701B131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2" y="141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Application Demo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3C818C7C-1BD4-1EBA-EBED-EF29273CE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714093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b="1" dirty="0"/>
              <a:t>Document Upload Wizard: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F9580F-C410-39C8-81E1-248A0C0B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0" y="1023215"/>
            <a:ext cx="7430757" cy="3741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" name="Google Shape;724;p49">
            <a:extLst>
              <a:ext uri="{FF2B5EF4-FFF2-40B4-BE49-F238E27FC236}">
                <a16:creationId xmlns:a16="http://schemas.microsoft.com/office/drawing/2014/main" id="{815DFC4B-A529-7B4F-2B69-D9FA573BAE44}"/>
              </a:ext>
            </a:extLst>
          </p:cNvPr>
          <p:cNvGrpSpPr/>
          <p:nvPr/>
        </p:nvGrpSpPr>
        <p:grpSpPr>
          <a:xfrm>
            <a:off x="8234519" y="222154"/>
            <a:ext cx="448127" cy="411177"/>
            <a:chOff x="5168113" y="1196651"/>
            <a:chExt cx="448127" cy="411177"/>
          </a:xfrm>
        </p:grpSpPr>
        <p:sp>
          <p:nvSpPr>
            <p:cNvPr id="6" name="Google Shape;725;p49">
              <a:extLst>
                <a:ext uri="{FF2B5EF4-FFF2-40B4-BE49-F238E27FC236}">
                  <a16:creationId xmlns:a16="http://schemas.microsoft.com/office/drawing/2014/main" id="{78DC6A70-7EF7-3D02-1014-6E65FDD47699}"/>
                </a:ext>
              </a:extLst>
            </p:cNvPr>
            <p:cNvSpPr/>
            <p:nvPr/>
          </p:nvSpPr>
          <p:spPr>
            <a:xfrm>
              <a:off x="5168113" y="1196651"/>
              <a:ext cx="448127" cy="411177"/>
            </a:xfrm>
            <a:custGeom>
              <a:avLst/>
              <a:gdLst/>
              <a:ahLst/>
              <a:cxnLst/>
              <a:rect l="l" t="t" r="r" b="b"/>
              <a:pathLst>
                <a:path w="19053" h="17482" extrusionOk="0">
                  <a:moveTo>
                    <a:pt x="18020" y="557"/>
                  </a:moveTo>
                  <a:cubicBezTo>
                    <a:pt x="18285" y="557"/>
                    <a:pt x="18496" y="769"/>
                    <a:pt x="18496" y="1033"/>
                  </a:cubicBezTo>
                  <a:lnTo>
                    <a:pt x="18496" y="10677"/>
                  </a:lnTo>
                  <a:lnTo>
                    <a:pt x="16252" y="10677"/>
                  </a:lnTo>
                  <a:cubicBezTo>
                    <a:pt x="16100" y="10677"/>
                    <a:pt x="15975" y="10802"/>
                    <a:pt x="15975" y="10957"/>
                  </a:cubicBezTo>
                  <a:cubicBezTo>
                    <a:pt x="15975" y="11109"/>
                    <a:pt x="16100" y="11234"/>
                    <a:pt x="16252" y="11234"/>
                  </a:cubicBezTo>
                  <a:lnTo>
                    <a:pt x="18496" y="11234"/>
                  </a:lnTo>
                  <a:lnTo>
                    <a:pt x="18496" y="12157"/>
                  </a:lnTo>
                  <a:cubicBezTo>
                    <a:pt x="18493" y="12421"/>
                    <a:pt x="18282" y="12633"/>
                    <a:pt x="18017" y="12633"/>
                  </a:cubicBezTo>
                  <a:lnTo>
                    <a:pt x="1036" y="12633"/>
                  </a:lnTo>
                  <a:cubicBezTo>
                    <a:pt x="771" y="12633"/>
                    <a:pt x="560" y="12421"/>
                    <a:pt x="560" y="12157"/>
                  </a:cubicBezTo>
                  <a:lnTo>
                    <a:pt x="560" y="11234"/>
                  </a:lnTo>
                  <a:lnTo>
                    <a:pt x="15011" y="11234"/>
                  </a:lnTo>
                  <a:cubicBezTo>
                    <a:pt x="15163" y="11234"/>
                    <a:pt x="15288" y="11109"/>
                    <a:pt x="15288" y="10957"/>
                  </a:cubicBezTo>
                  <a:cubicBezTo>
                    <a:pt x="15288" y="10802"/>
                    <a:pt x="15163" y="10677"/>
                    <a:pt x="15011" y="10677"/>
                  </a:cubicBezTo>
                  <a:lnTo>
                    <a:pt x="11695" y="10677"/>
                  </a:lnTo>
                  <a:lnTo>
                    <a:pt x="11695" y="557"/>
                  </a:lnTo>
                  <a:close/>
                  <a:moveTo>
                    <a:pt x="10061" y="13192"/>
                  </a:moveTo>
                  <a:lnTo>
                    <a:pt x="10061" y="13550"/>
                  </a:lnTo>
                  <a:cubicBezTo>
                    <a:pt x="10061" y="13844"/>
                    <a:pt x="9820" y="14085"/>
                    <a:pt x="9525" y="14085"/>
                  </a:cubicBezTo>
                  <a:cubicBezTo>
                    <a:pt x="9234" y="14085"/>
                    <a:pt x="8989" y="13844"/>
                    <a:pt x="8989" y="13550"/>
                  </a:cubicBezTo>
                  <a:lnTo>
                    <a:pt x="8989" y="13192"/>
                  </a:lnTo>
                  <a:close/>
                  <a:moveTo>
                    <a:pt x="11424" y="13192"/>
                  </a:moveTo>
                  <a:lnTo>
                    <a:pt x="11630" y="15490"/>
                  </a:lnTo>
                  <a:lnTo>
                    <a:pt x="7424" y="15490"/>
                  </a:lnTo>
                  <a:lnTo>
                    <a:pt x="7629" y="13192"/>
                  </a:lnTo>
                  <a:lnTo>
                    <a:pt x="8433" y="13192"/>
                  </a:lnTo>
                  <a:lnTo>
                    <a:pt x="8433" y="13550"/>
                  </a:lnTo>
                  <a:cubicBezTo>
                    <a:pt x="8433" y="14151"/>
                    <a:pt x="8924" y="14642"/>
                    <a:pt x="9525" y="14642"/>
                  </a:cubicBezTo>
                  <a:cubicBezTo>
                    <a:pt x="10129" y="14642"/>
                    <a:pt x="10621" y="14151"/>
                    <a:pt x="10621" y="13550"/>
                  </a:cubicBezTo>
                  <a:lnTo>
                    <a:pt x="10621" y="13192"/>
                  </a:lnTo>
                  <a:close/>
                  <a:moveTo>
                    <a:pt x="12901" y="16050"/>
                  </a:moveTo>
                  <a:cubicBezTo>
                    <a:pt x="12954" y="16050"/>
                    <a:pt x="12993" y="16094"/>
                    <a:pt x="12993" y="16142"/>
                  </a:cubicBezTo>
                  <a:lnTo>
                    <a:pt x="12993" y="16830"/>
                  </a:lnTo>
                  <a:cubicBezTo>
                    <a:pt x="12993" y="16883"/>
                    <a:pt x="12951" y="16925"/>
                    <a:pt x="12901" y="16925"/>
                  </a:cubicBezTo>
                  <a:lnTo>
                    <a:pt x="6156" y="16925"/>
                  </a:lnTo>
                  <a:cubicBezTo>
                    <a:pt x="6102" y="16925"/>
                    <a:pt x="6061" y="16883"/>
                    <a:pt x="6061" y="16830"/>
                  </a:cubicBezTo>
                  <a:lnTo>
                    <a:pt x="6061" y="16142"/>
                  </a:lnTo>
                  <a:cubicBezTo>
                    <a:pt x="6061" y="16092"/>
                    <a:pt x="6102" y="16050"/>
                    <a:pt x="6156" y="16050"/>
                  </a:cubicBezTo>
                  <a:close/>
                  <a:moveTo>
                    <a:pt x="1036" y="1"/>
                  </a:moveTo>
                  <a:cubicBezTo>
                    <a:pt x="468" y="1"/>
                    <a:pt x="0" y="468"/>
                    <a:pt x="0" y="1036"/>
                  </a:cubicBezTo>
                  <a:lnTo>
                    <a:pt x="0" y="2793"/>
                  </a:lnTo>
                  <a:cubicBezTo>
                    <a:pt x="0" y="2944"/>
                    <a:pt x="128" y="3072"/>
                    <a:pt x="280" y="3072"/>
                  </a:cubicBezTo>
                  <a:cubicBezTo>
                    <a:pt x="432" y="3072"/>
                    <a:pt x="560" y="2944"/>
                    <a:pt x="560" y="2793"/>
                  </a:cubicBezTo>
                  <a:lnTo>
                    <a:pt x="560" y="1036"/>
                  </a:lnTo>
                  <a:cubicBezTo>
                    <a:pt x="560" y="772"/>
                    <a:pt x="771" y="560"/>
                    <a:pt x="1036" y="560"/>
                  </a:cubicBezTo>
                  <a:lnTo>
                    <a:pt x="11138" y="560"/>
                  </a:lnTo>
                  <a:lnTo>
                    <a:pt x="11138" y="10680"/>
                  </a:lnTo>
                  <a:lnTo>
                    <a:pt x="560" y="10680"/>
                  </a:lnTo>
                  <a:lnTo>
                    <a:pt x="560" y="4031"/>
                  </a:lnTo>
                  <a:cubicBezTo>
                    <a:pt x="560" y="3879"/>
                    <a:pt x="432" y="3754"/>
                    <a:pt x="280" y="3754"/>
                  </a:cubicBezTo>
                  <a:cubicBezTo>
                    <a:pt x="128" y="3754"/>
                    <a:pt x="0" y="3879"/>
                    <a:pt x="0" y="4031"/>
                  </a:cubicBezTo>
                  <a:lnTo>
                    <a:pt x="0" y="12157"/>
                  </a:lnTo>
                  <a:cubicBezTo>
                    <a:pt x="0" y="12728"/>
                    <a:pt x="468" y="13192"/>
                    <a:pt x="1036" y="13192"/>
                  </a:cubicBezTo>
                  <a:lnTo>
                    <a:pt x="7070" y="13192"/>
                  </a:lnTo>
                  <a:lnTo>
                    <a:pt x="6867" y="15490"/>
                  </a:lnTo>
                  <a:lnTo>
                    <a:pt x="6156" y="15490"/>
                  </a:lnTo>
                  <a:cubicBezTo>
                    <a:pt x="5799" y="15490"/>
                    <a:pt x="5504" y="15785"/>
                    <a:pt x="5504" y="16142"/>
                  </a:cubicBezTo>
                  <a:lnTo>
                    <a:pt x="5504" y="16830"/>
                  </a:lnTo>
                  <a:cubicBezTo>
                    <a:pt x="5504" y="17187"/>
                    <a:pt x="5799" y="17482"/>
                    <a:pt x="6156" y="17482"/>
                  </a:cubicBezTo>
                  <a:lnTo>
                    <a:pt x="12901" y="17482"/>
                  </a:lnTo>
                  <a:cubicBezTo>
                    <a:pt x="13258" y="17482"/>
                    <a:pt x="13552" y="17187"/>
                    <a:pt x="13552" y="16830"/>
                  </a:cubicBezTo>
                  <a:lnTo>
                    <a:pt x="13552" y="16142"/>
                  </a:lnTo>
                  <a:cubicBezTo>
                    <a:pt x="13552" y="15785"/>
                    <a:pt x="13258" y="15490"/>
                    <a:pt x="12901" y="15490"/>
                  </a:cubicBezTo>
                  <a:lnTo>
                    <a:pt x="12189" y="15490"/>
                  </a:lnTo>
                  <a:lnTo>
                    <a:pt x="11984" y="13192"/>
                  </a:lnTo>
                  <a:lnTo>
                    <a:pt x="18020" y="13192"/>
                  </a:lnTo>
                  <a:cubicBezTo>
                    <a:pt x="18589" y="13192"/>
                    <a:pt x="19053" y="12728"/>
                    <a:pt x="19053" y="12157"/>
                  </a:cubicBezTo>
                  <a:lnTo>
                    <a:pt x="19053" y="1036"/>
                  </a:lnTo>
                  <a:cubicBezTo>
                    <a:pt x="19050" y="468"/>
                    <a:pt x="18589" y="1"/>
                    <a:pt x="18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;p49">
              <a:extLst>
                <a:ext uri="{FF2B5EF4-FFF2-40B4-BE49-F238E27FC236}">
                  <a16:creationId xmlns:a16="http://schemas.microsoft.com/office/drawing/2014/main" id="{59CECD1A-3BB3-5567-28EA-2CD84A7C339D}"/>
                </a:ext>
              </a:extLst>
            </p:cNvPr>
            <p:cNvSpPr/>
            <p:nvPr/>
          </p:nvSpPr>
          <p:spPr>
            <a:xfrm>
              <a:off x="5214588" y="1277771"/>
              <a:ext cx="189124" cy="145871"/>
            </a:xfrm>
            <a:custGeom>
              <a:avLst/>
              <a:gdLst/>
              <a:ahLst/>
              <a:cxnLst/>
              <a:rect l="l" t="t" r="r" b="b"/>
              <a:pathLst>
                <a:path w="8041" h="6202" extrusionOk="0">
                  <a:moveTo>
                    <a:pt x="7344" y="0"/>
                  </a:moveTo>
                  <a:cubicBezTo>
                    <a:pt x="7262" y="0"/>
                    <a:pt x="7183" y="35"/>
                    <a:pt x="7130" y="100"/>
                  </a:cubicBezTo>
                  <a:lnTo>
                    <a:pt x="5359" y="2201"/>
                  </a:lnTo>
                  <a:lnTo>
                    <a:pt x="4915" y="1832"/>
                  </a:lnTo>
                  <a:cubicBezTo>
                    <a:pt x="4864" y="1789"/>
                    <a:pt x="4802" y="1769"/>
                    <a:pt x="4739" y="1769"/>
                  </a:cubicBezTo>
                  <a:cubicBezTo>
                    <a:pt x="4661" y="1769"/>
                    <a:pt x="4584" y="1800"/>
                    <a:pt x="4528" y="1859"/>
                  </a:cubicBezTo>
                  <a:lnTo>
                    <a:pt x="3433" y="3076"/>
                  </a:lnTo>
                  <a:lnTo>
                    <a:pt x="2093" y="2543"/>
                  </a:lnTo>
                  <a:cubicBezTo>
                    <a:pt x="2059" y="2529"/>
                    <a:pt x="2023" y="2523"/>
                    <a:pt x="1987" y="2523"/>
                  </a:cubicBezTo>
                  <a:cubicBezTo>
                    <a:pt x="1939" y="2523"/>
                    <a:pt x="1890" y="2535"/>
                    <a:pt x="1849" y="2561"/>
                  </a:cubicBezTo>
                  <a:lnTo>
                    <a:pt x="566" y="3311"/>
                  </a:lnTo>
                  <a:lnTo>
                    <a:pt x="566" y="876"/>
                  </a:lnTo>
                  <a:cubicBezTo>
                    <a:pt x="566" y="725"/>
                    <a:pt x="441" y="597"/>
                    <a:pt x="287" y="597"/>
                  </a:cubicBezTo>
                  <a:cubicBezTo>
                    <a:pt x="135" y="597"/>
                    <a:pt x="10" y="725"/>
                    <a:pt x="10" y="876"/>
                  </a:cubicBezTo>
                  <a:lnTo>
                    <a:pt x="10" y="5922"/>
                  </a:lnTo>
                  <a:lnTo>
                    <a:pt x="1" y="5922"/>
                  </a:lnTo>
                  <a:cubicBezTo>
                    <a:pt x="1" y="6073"/>
                    <a:pt x="129" y="6201"/>
                    <a:pt x="281" y="6201"/>
                  </a:cubicBezTo>
                  <a:lnTo>
                    <a:pt x="7764" y="6201"/>
                  </a:lnTo>
                  <a:cubicBezTo>
                    <a:pt x="7915" y="6201"/>
                    <a:pt x="8040" y="6073"/>
                    <a:pt x="8040" y="5922"/>
                  </a:cubicBezTo>
                  <a:cubicBezTo>
                    <a:pt x="8040" y="5770"/>
                    <a:pt x="7915" y="5642"/>
                    <a:pt x="7764" y="5642"/>
                  </a:cubicBezTo>
                  <a:lnTo>
                    <a:pt x="7621" y="5642"/>
                  </a:lnTo>
                  <a:lnTo>
                    <a:pt x="7621" y="4118"/>
                  </a:lnTo>
                  <a:cubicBezTo>
                    <a:pt x="7621" y="3966"/>
                    <a:pt x="7496" y="3838"/>
                    <a:pt x="7341" y="3838"/>
                  </a:cubicBezTo>
                  <a:cubicBezTo>
                    <a:pt x="7189" y="3838"/>
                    <a:pt x="7064" y="3966"/>
                    <a:pt x="7064" y="4118"/>
                  </a:cubicBezTo>
                  <a:lnTo>
                    <a:pt x="7064" y="5642"/>
                  </a:lnTo>
                  <a:lnTo>
                    <a:pt x="6365" y="5642"/>
                  </a:lnTo>
                  <a:lnTo>
                    <a:pt x="6365" y="5425"/>
                  </a:lnTo>
                  <a:cubicBezTo>
                    <a:pt x="6365" y="5270"/>
                    <a:pt x="6237" y="5145"/>
                    <a:pt x="6085" y="5145"/>
                  </a:cubicBezTo>
                  <a:cubicBezTo>
                    <a:pt x="5933" y="5145"/>
                    <a:pt x="5805" y="5270"/>
                    <a:pt x="5805" y="5425"/>
                  </a:cubicBezTo>
                  <a:lnTo>
                    <a:pt x="5805" y="5642"/>
                  </a:lnTo>
                  <a:lnTo>
                    <a:pt x="4867" y="5642"/>
                  </a:lnTo>
                  <a:lnTo>
                    <a:pt x="4867" y="5425"/>
                  </a:lnTo>
                  <a:cubicBezTo>
                    <a:pt x="4867" y="5270"/>
                    <a:pt x="4742" y="5145"/>
                    <a:pt x="4588" y="5145"/>
                  </a:cubicBezTo>
                  <a:cubicBezTo>
                    <a:pt x="4436" y="5145"/>
                    <a:pt x="4311" y="5270"/>
                    <a:pt x="4311" y="5425"/>
                  </a:cubicBezTo>
                  <a:lnTo>
                    <a:pt x="4311" y="5642"/>
                  </a:lnTo>
                  <a:lnTo>
                    <a:pt x="3373" y="5642"/>
                  </a:lnTo>
                  <a:lnTo>
                    <a:pt x="3373" y="5425"/>
                  </a:lnTo>
                  <a:cubicBezTo>
                    <a:pt x="3373" y="5270"/>
                    <a:pt x="3245" y="5145"/>
                    <a:pt x="3093" y="5145"/>
                  </a:cubicBezTo>
                  <a:cubicBezTo>
                    <a:pt x="2942" y="5145"/>
                    <a:pt x="2814" y="5270"/>
                    <a:pt x="2814" y="5425"/>
                  </a:cubicBezTo>
                  <a:lnTo>
                    <a:pt x="2814" y="5642"/>
                  </a:lnTo>
                  <a:lnTo>
                    <a:pt x="1876" y="5642"/>
                  </a:lnTo>
                  <a:lnTo>
                    <a:pt x="1876" y="5425"/>
                  </a:lnTo>
                  <a:cubicBezTo>
                    <a:pt x="1876" y="5270"/>
                    <a:pt x="1751" y="5145"/>
                    <a:pt x="1596" y="5145"/>
                  </a:cubicBezTo>
                  <a:cubicBezTo>
                    <a:pt x="1444" y="5145"/>
                    <a:pt x="1319" y="5270"/>
                    <a:pt x="1319" y="5425"/>
                  </a:cubicBezTo>
                  <a:lnTo>
                    <a:pt x="1319" y="5642"/>
                  </a:lnTo>
                  <a:lnTo>
                    <a:pt x="563" y="5642"/>
                  </a:lnTo>
                  <a:lnTo>
                    <a:pt x="563" y="3954"/>
                  </a:lnTo>
                  <a:lnTo>
                    <a:pt x="2010" y="3109"/>
                  </a:lnTo>
                  <a:lnTo>
                    <a:pt x="3406" y="3662"/>
                  </a:lnTo>
                  <a:cubicBezTo>
                    <a:pt x="3440" y="3676"/>
                    <a:pt x="3475" y="3683"/>
                    <a:pt x="3509" y="3683"/>
                  </a:cubicBezTo>
                  <a:cubicBezTo>
                    <a:pt x="3586" y="3683"/>
                    <a:pt x="3660" y="3651"/>
                    <a:pt x="3715" y="3594"/>
                  </a:cubicBezTo>
                  <a:lnTo>
                    <a:pt x="4763" y="2427"/>
                  </a:lnTo>
                  <a:lnTo>
                    <a:pt x="5213" y="2805"/>
                  </a:lnTo>
                  <a:cubicBezTo>
                    <a:pt x="5265" y="2847"/>
                    <a:pt x="5328" y="2868"/>
                    <a:pt x="5391" y="2868"/>
                  </a:cubicBezTo>
                  <a:cubicBezTo>
                    <a:pt x="5471" y="2868"/>
                    <a:pt x="5551" y="2834"/>
                    <a:pt x="5606" y="2770"/>
                  </a:cubicBezTo>
                  <a:lnTo>
                    <a:pt x="7064" y="1040"/>
                  </a:lnTo>
                  <a:lnTo>
                    <a:pt x="7064" y="2883"/>
                  </a:lnTo>
                  <a:cubicBezTo>
                    <a:pt x="7064" y="3034"/>
                    <a:pt x="7189" y="3162"/>
                    <a:pt x="7341" y="3162"/>
                  </a:cubicBezTo>
                  <a:cubicBezTo>
                    <a:pt x="7496" y="3162"/>
                    <a:pt x="7621" y="3034"/>
                    <a:pt x="7621" y="2883"/>
                  </a:cubicBezTo>
                  <a:lnTo>
                    <a:pt x="7621" y="278"/>
                  </a:lnTo>
                  <a:cubicBezTo>
                    <a:pt x="7621" y="159"/>
                    <a:pt x="7546" y="55"/>
                    <a:pt x="7439" y="16"/>
                  </a:cubicBezTo>
                  <a:cubicBezTo>
                    <a:pt x="7408" y="5"/>
                    <a:pt x="7375" y="0"/>
                    <a:pt x="7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7;p49">
              <a:extLst>
                <a:ext uri="{FF2B5EF4-FFF2-40B4-BE49-F238E27FC236}">
                  <a16:creationId xmlns:a16="http://schemas.microsoft.com/office/drawing/2014/main" id="{C5A0597A-ECD1-0A37-BEA1-559714783981}"/>
                </a:ext>
              </a:extLst>
            </p:cNvPr>
            <p:cNvSpPr/>
            <p:nvPr/>
          </p:nvSpPr>
          <p:spPr>
            <a:xfrm>
              <a:off x="5254713" y="1307830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0"/>
                  </a:moveTo>
                  <a:cubicBezTo>
                    <a:pt x="125" y="0"/>
                    <a:pt x="0" y="122"/>
                    <a:pt x="0" y="280"/>
                  </a:cubicBezTo>
                  <a:lnTo>
                    <a:pt x="0" y="477"/>
                  </a:lnTo>
                  <a:cubicBezTo>
                    <a:pt x="0" y="628"/>
                    <a:pt x="125" y="756"/>
                    <a:pt x="277" y="756"/>
                  </a:cubicBezTo>
                  <a:cubicBezTo>
                    <a:pt x="432" y="756"/>
                    <a:pt x="557" y="628"/>
                    <a:pt x="557" y="477"/>
                  </a:cubicBezTo>
                  <a:lnTo>
                    <a:pt x="557" y="280"/>
                  </a:lnTo>
                  <a:cubicBezTo>
                    <a:pt x="557" y="125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8;p49">
              <a:extLst>
                <a:ext uri="{FF2B5EF4-FFF2-40B4-BE49-F238E27FC236}">
                  <a16:creationId xmlns:a16="http://schemas.microsoft.com/office/drawing/2014/main" id="{9554DE49-28EC-A531-190B-1B83D8BCA2D5}"/>
                </a:ext>
              </a:extLst>
            </p:cNvPr>
            <p:cNvSpPr/>
            <p:nvPr/>
          </p:nvSpPr>
          <p:spPr>
            <a:xfrm>
              <a:off x="5319252" y="1289484"/>
              <a:ext cx="13124" cy="17734"/>
            </a:xfrm>
            <a:custGeom>
              <a:avLst/>
              <a:gdLst/>
              <a:ahLst/>
              <a:cxnLst/>
              <a:rect l="l" t="t" r="r" b="b"/>
              <a:pathLst>
                <a:path w="558" h="754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477"/>
                  </a:lnTo>
                  <a:cubicBezTo>
                    <a:pt x="1" y="631"/>
                    <a:pt x="123" y="753"/>
                    <a:pt x="280" y="753"/>
                  </a:cubicBezTo>
                  <a:cubicBezTo>
                    <a:pt x="432" y="753"/>
                    <a:pt x="557" y="628"/>
                    <a:pt x="557" y="477"/>
                  </a:cubicBezTo>
                  <a:lnTo>
                    <a:pt x="557" y="277"/>
                  </a:lnTo>
                  <a:cubicBezTo>
                    <a:pt x="557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9;p49">
              <a:extLst>
                <a:ext uri="{FF2B5EF4-FFF2-40B4-BE49-F238E27FC236}">
                  <a16:creationId xmlns:a16="http://schemas.microsoft.com/office/drawing/2014/main" id="{A65B45CE-EF3A-1E5D-1449-472E468555CE}"/>
                </a:ext>
              </a:extLst>
            </p:cNvPr>
            <p:cNvSpPr/>
            <p:nvPr/>
          </p:nvSpPr>
          <p:spPr>
            <a:xfrm>
              <a:off x="5380734" y="1250065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1"/>
                  </a:moveTo>
                  <a:cubicBezTo>
                    <a:pt x="125" y="1"/>
                    <a:pt x="0" y="129"/>
                    <a:pt x="0" y="280"/>
                  </a:cubicBezTo>
                  <a:lnTo>
                    <a:pt x="0" y="477"/>
                  </a:lnTo>
                  <a:cubicBezTo>
                    <a:pt x="0" y="629"/>
                    <a:pt x="125" y="757"/>
                    <a:pt x="277" y="757"/>
                  </a:cubicBezTo>
                  <a:cubicBezTo>
                    <a:pt x="432" y="757"/>
                    <a:pt x="557" y="629"/>
                    <a:pt x="557" y="477"/>
                  </a:cubicBezTo>
                  <a:lnTo>
                    <a:pt x="557" y="280"/>
                  </a:lnTo>
                  <a:cubicBezTo>
                    <a:pt x="557" y="129"/>
                    <a:pt x="43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0;p49">
              <a:extLst>
                <a:ext uri="{FF2B5EF4-FFF2-40B4-BE49-F238E27FC236}">
                  <a16:creationId xmlns:a16="http://schemas.microsoft.com/office/drawing/2014/main" id="{B704487F-37BF-7075-9E9E-CF17E1616A31}"/>
                </a:ext>
              </a:extLst>
            </p:cNvPr>
            <p:cNvSpPr/>
            <p:nvPr/>
          </p:nvSpPr>
          <p:spPr>
            <a:xfrm>
              <a:off x="5214588" y="1231249"/>
              <a:ext cx="35727" cy="13171"/>
            </a:xfrm>
            <a:custGeom>
              <a:avLst/>
              <a:gdLst/>
              <a:ahLst/>
              <a:cxnLst/>
              <a:rect l="l" t="t" r="r" b="b"/>
              <a:pathLst>
                <a:path w="1519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239" y="560"/>
                  </a:lnTo>
                  <a:cubicBezTo>
                    <a:pt x="1394" y="560"/>
                    <a:pt x="1519" y="432"/>
                    <a:pt x="1519" y="280"/>
                  </a:cubicBezTo>
                  <a:cubicBezTo>
                    <a:pt x="1519" y="128"/>
                    <a:pt x="1394" y="0"/>
                    <a:pt x="1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1;p49">
              <a:extLst>
                <a:ext uri="{FF2B5EF4-FFF2-40B4-BE49-F238E27FC236}">
                  <a16:creationId xmlns:a16="http://schemas.microsoft.com/office/drawing/2014/main" id="{C48CACEA-2477-4A5A-F1C8-4F653E9673AB}"/>
                </a:ext>
              </a:extLst>
            </p:cNvPr>
            <p:cNvSpPr/>
            <p:nvPr/>
          </p:nvSpPr>
          <p:spPr>
            <a:xfrm>
              <a:off x="5214588" y="1255874"/>
              <a:ext cx="61975" cy="13124"/>
            </a:xfrm>
            <a:custGeom>
              <a:avLst/>
              <a:gdLst/>
              <a:ahLst/>
              <a:cxnLst/>
              <a:rect l="l" t="t" r="r" b="b"/>
              <a:pathLst>
                <a:path w="2635" h="558" extrusionOk="0">
                  <a:moveTo>
                    <a:pt x="281" y="1"/>
                  </a:moveTo>
                  <a:cubicBezTo>
                    <a:pt x="129" y="1"/>
                    <a:pt x="1" y="126"/>
                    <a:pt x="1" y="278"/>
                  </a:cubicBezTo>
                  <a:cubicBezTo>
                    <a:pt x="1" y="432"/>
                    <a:pt x="129" y="557"/>
                    <a:pt x="281" y="557"/>
                  </a:cubicBezTo>
                  <a:lnTo>
                    <a:pt x="2355" y="557"/>
                  </a:lnTo>
                  <a:cubicBezTo>
                    <a:pt x="2510" y="557"/>
                    <a:pt x="2635" y="432"/>
                    <a:pt x="2635" y="278"/>
                  </a:cubicBezTo>
                  <a:cubicBezTo>
                    <a:pt x="2635" y="126"/>
                    <a:pt x="2510" y="1"/>
                    <a:pt x="2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2;p49">
              <a:extLst>
                <a:ext uri="{FF2B5EF4-FFF2-40B4-BE49-F238E27FC236}">
                  <a16:creationId xmlns:a16="http://schemas.microsoft.com/office/drawing/2014/main" id="{CC8DA5B6-D433-9F4A-9329-5686BEDEEFA7}"/>
                </a:ext>
              </a:extLst>
            </p:cNvPr>
            <p:cNvSpPr/>
            <p:nvPr/>
          </p:nvSpPr>
          <p:spPr>
            <a:xfrm>
              <a:off x="5503720" y="1252111"/>
              <a:ext cx="40431" cy="69384"/>
            </a:xfrm>
            <a:custGeom>
              <a:avLst/>
              <a:gdLst/>
              <a:ahLst/>
              <a:cxnLst/>
              <a:rect l="l" t="t" r="r" b="b"/>
              <a:pathLst>
                <a:path w="1719" h="2950" extrusionOk="0">
                  <a:moveTo>
                    <a:pt x="864" y="0"/>
                  </a:moveTo>
                  <a:cubicBezTo>
                    <a:pt x="712" y="0"/>
                    <a:pt x="584" y="125"/>
                    <a:pt x="584" y="280"/>
                  </a:cubicBezTo>
                  <a:lnTo>
                    <a:pt x="584" y="339"/>
                  </a:lnTo>
                  <a:cubicBezTo>
                    <a:pt x="254" y="405"/>
                    <a:pt x="4" y="699"/>
                    <a:pt x="4" y="1048"/>
                  </a:cubicBezTo>
                  <a:cubicBezTo>
                    <a:pt x="1" y="1447"/>
                    <a:pt x="328" y="1771"/>
                    <a:pt x="727" y="1771"/>
                  </a:cubicBezTo>
                  <a:lnTo>
                    <a:pt x="995" y="1771"/>
                  </a:lnTo>
                  <a:cubicBezTo>
                    <a:pt x="1087" y="1771"/>
                    <a:pt x="1159" y="1845"/>
                    <a:pt x="1159" y="1935"/>
                  </a:cubicBezTo>
                  <a:cubicBezTo>
                    <a:pt x="1159" y="2027"/>
                    <a:pt x="1084" y="2101"/>
                    <a:pt x="995" y="2101"/>
                  </a:cubicBezTo>
                  <a:lnTo>
                    <a:pt x="727" y="2101"/>
                  </a:lnTo>
                  <a:cubicBezTo>
                    <a:pt x="659" y="2101"/>
                    <a:pt x="599" y="2060"/>
                    <a:pt x="572" y="2000"/>
                  </a:cubicBezTo>
                  <a:cubicBezTo>
                    <a:pt x="527" y="1895"/>
                    <a:pt x="423" y="1830"/>
                    <a:pt x="315" y="1830"/>
                  </a:cubicBezTo>
                  <a:cubicBezTo>
                    <a:pt x="279" y="1830"/>
                    <a:pt x="244" y="1837"/>
                    <a:pt x="209" y="1851"/>
                  </a:cubicBezTo>
                  <a:cubicBezTo>
                    <a:pt x="66" y="1911"/>
                    <a:pt x="1" y="2075"/>
                    <a:pt x="60" y="2217"/>
                  </a:cubicBezTo>
                  <a:cubicBezTo>
                    <a:pt x="153" y="2441"/>
                    <a:pt x="349" y="2595"/>
                    <a:pt x="581" y="2646"/>
                  </a:cubicBezTo>
                  <a:lnTo>
                    <a:pt x="581" y="2670"/>
                  </a:lnTo>
                  <a:cubicBezTo>
                    <a:pt x="581" y="2825"/>
                    <a:pt x="706" y="2950"/>
                    <a:pt x="861" y="2950"/>
                  </a:cubicBezTo>
                  <a:cubicBezTo>
                    <a:pt x="1013" y="2950"/>
                    <a:pt x="1138" y="2825"/>
                    <a:pt x="1138" y="2670"/>
                  </a:cubicBezTo>
                  <a:lnTo>
                    <a:pt x="1138" y="2646"/>
                  </a:lnTo>
                  <a:cubicBezTo>
                    <a:pt x="1471" y="2578"/>
                    <a:pt x="1718" y="2283"/>
                    <a:pt x="1718" y="1935"/>
                  </a:cubicBezTo>
                  <a:cubicBezTo>
                    <a:pt x="1718" y="1536"/>
                    <a:pt x="1397" y="1211"/>
                    <a:pt x="998" y="1211"/>
                  </a:cubicBezTo>
                  <a:lnTo>
                    <a:pt x="730" y="1211"/>
                  </a:lnTo>
                  <a:cubicBezTo>
                    <a:pt x="638" y="1211"/>
                    <a:pt x="563" y="1137"/>
                    <a:pt x="563" y="1048"/>
                  </a:cubicBezTo>
                  <a:cubicBezTo>
                    <a:pt x="563" y="955"/>
                    <a:pt x="638" y="884"/>
                    <a:pt x="730" y="884"/>
                  </a:cubicBezTo>
                  <a:lnTo>
                    <a:pt x="998" y="884"/>
                  </a:lnTo>
                  <a:cubicBezTo>
                    <a:pt x="1054" y="884"/>
                    <a:pt x="1105" y="911"/>
                    <a:pt x="1135" y="958"/>
                  </a:cubicBezTo>
                  <a:cubicBezTo>
                    <a:pt x="1189" y="1038"/>
                    <a:pt x="1277" y="1081"/>
                    <a:pt x="1366" y="1081"/>
                  </a:cubicBezTo>
                  <a:cubicBezTo>
                    <a:pt x="1420" y="1081"/>
                    <a:pt x="1475" y="1065"/>
                    <a:pt x="1522" y="1033"/>
                  </a:cubicBezTo>
                  <a:cubicBezTo>
                    <a:pt x="1650" y="947"/>
                    <a:pt x="1682" y="774"/>
                    <a:pt x="1596" y="646"/>
                  </a:cubicBezTo>
                  <a:cubicBezTo>
                    <a:pt x="1489" y="485"/>
                    <a:pt x="1325" y="378"/>
                    <a:pt x="1144" y="342"/>
                  </a:cubicBezTo>
                  <a:lnTo>
                    <a:pt x="1144" y="280"/>
                  </a:lnTo>
                  <a:cubicBezTo>
                    <a:pt x="1144" y="125"/>
                    <a:pt x="1016" y="0"/>
                    <a:pt x="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3;p49">
              <a:extLst>
                <a:ext uri="{FF2B5EF4-FFF2-40B4-BE49-F238E27FC236}">
                  <a16:creationId xmlns:a16="http://schemas.microsoft.com/office/drawing/2014/main" id="{0495BBCD-158C-7A18-4258-D139BF951ED8}"/>
                </a:ext>
              </a:extLst>
            </p:cNvPr>
            <p:cNvSpPr/>
            <p:nvPr/>
          </p:nvSpPr>
          <p:spPr>
            <a:xfrm>
              <a:off x="5468369" y="1231178"/>
              <a:ext cx="111203" cy="111179"/>
            </a:xfrm>
            <a:custGeom>
              <a:avLst/>
              <a:gdLst/>
              <a:ahLst/>
              <a:cxnLst/>
              <a:rect l="l" t="t" r="r" b="b"/>
              <a:pathLst>
                <a:path w="4728" h="4727" extrusionOk="0">
                  <a:moveTo>
                    <a:pt x="2364" y="563"/>
                  </a:moveTo>
                  <a:cubicBezTo>
                    <a:pt x="3358" y="563"/>
                    <a:pt x="4168" y="1369"/>
                    <a:pt x="4168" y="2366"/>
                  </a:cubicBezTo>
                  <a:cubicBezTo>
                    <a:pt x="4168" y="3363"/>
                    <a:pt x="3361" y="4170"/>
                    <a:pt x="2364" y="4170"/>
                  </a:cubicBezTo>
                  <a:cubicBezTo>
                    <a:pt x="1370" y="4170"/>
                    <a:pt x="560" y="3363"/>
                    <a:pt x="560" y="2366"/>
                  </a:cubicBezTo>
                  <a:cubicBezTo>
                    <a:pt x="560" y="1369"/>
                    <a:pt x="1370" y="563"/>
                    <a:pt x="2364" y="563"/>
                  </a:cubicBezTo>
                  <a:close/>
                  <a:moveTo>
                    <a:pt x="2364" y="0"/>
                  </a:moveTo>
                  <a:cubicBezTo>
                    <a:pt x="1060" y="0"/>
                    <a:pt x="1" y="1060"/>
                    <a:pt x="1" y="2363"/>
                  </a:cubicBezTo>
                  <a:cubicBezTo>
                    <a:pt x="1" y="3664"/>
                    <a:pt x="1060" y="4727"/>
                    <a:pt x="2364" y="4727"/>
                  </a:cubicBezTo>
                  <a:cubicBezTo>
                    <a:pt x="3665" y="4727"/>
                    <a:pt x="4727" y="3664"/>
                    <a:pt x="4727" y="2363"/>
                  </a:cubicBezTo>
                  <a:cubicBezTo>
                    <a:pt x="4727" y="1060"/>
                    <a:pt x="3665" y="0"/>
                    <a:pt x="2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4;p49">
              <a:extLst>
                <a:ext uri="{FF2B5EF4-FFF2-40B4-BE49-F238E27FC236}">
                  <a16:creationId xmlns:a16="http://schemas.microsoft.com/office/drawing/2014/main" id="{CAD8A5E4-F2EB-FFE2-FE4B-A2714341E347}"/>
                </a:ext>
              </a:extLst>
            </p:cNvPr>
            <p:cNvSpPr/>
            <p:nvPr/>
          </p:nvSpPr>
          <p:spPr>
            <a:xfrm>
              <a:off x="5463054" y="1358162"/>
              <a:ext cx="60846" cy="13101"/>
            </a:xfrm>
            <a:custGeom>
              <a:avLst/>
              <a:gdLst/>
              <a:ahLst/>
              <a:cxnLst/>
              <a:rect l="l" t="t" r="r" b="b"/>
              <a:pathLst>
                <a:path w="2587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80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2307" y="557"/>
                  </a:lnTo>
                  <a:cubicBezTo>
                    <a:pt x="2459" y="557"/>
                    <a:pt x="2587" y="432"/>
                    <a:pt x="2587" y="280"/>
                  </a:cubicBezTo>
                  <a:cubicBezTo>
                    <a:pt x="2587" y="125"/>
                    <a:pt x="2459" y="0"/>
                    <a:pt x="2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5;p49">
              <a:extLst>
                <a:ext uri="{FF2B5EF4-FFF2-40B4-BE49-F238E27FC236}">
                  <a16:creationId xmlns:a16="http://schemas.microsoft.com/office/drawing/2014/main" id="{093EE81C-8FCC-2968-6BA7-F85D36A4AF78}"/>
                </a:ext>
              </a:extLst>
            </p:cNvPr>
            <p:cNvSpPr/>
            <p:nvPr/>
          </p:nvSpPr>
          <p:spPr>
            <a:xfrm>
              <a:off x="5544127" y="1383987"/>
              <a:ext cx="33751" cy="13124"/>
            </a:xfrm>
            <a:custGeom>
              <a:avLst/>
              <a:gdLst/>
              <a:ahLst/>
              <a:cxnLst/>
              <a:rect l="l" t="t" r="r" b="b"/>
              <a:pathLst>
                <a:path w="1435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78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1155" y="557"/>
                  </a:lnTo>
                  <a:cubicBezTo>
                    <a:pt x="1307" y="557"/>
                    <a:pt x="1435" y="432"/>
                    <a:pt x="1435" y="278"/>
                  </a:cubicBezTo>
                  <a:cubicBezTo>
                    <a:pt x="1435" y="126"/>
                    <a:pt x="1307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6;p49">
              <a:extLst>
                <a:ext uri="{FF2B5EF4-FFF2-40B4-BE49-F238E27FC236}">
                  <a16:creationId xmlns:a16="http://schemas.microsoft.com/office/drawing/2014/main" id="{C96D9E78-E636-4FF1-0E78-A5C147CC039C}"/>
                </a:ext>
              </a:extLst>
            </p:cNvPr>
            <p:cNvSpPr/>
            <p:nvPr/>
          </p:nvSpPr>
          <p:spPr>
            <a:xfrm>
              <a:off x="5463054" y="1383987"/>
              <a:ext cx="38667" cy="13124"/>
            </a:xfrm>
            <a:custGeom>
              <a:avLst/>
              <a:gdLst/>
              <a:ahLst/>
              <a:cxnLst/>
              <a:rect l="l" t="t" r="r" b="b"/>
              <a:pathLst>
                <a:path w="1644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1364" y="557"/>
                  </a:lnTo>
                  <a:cubicBezTo>
                    <a:pt x="1518" y="557"/>
                    <a:pt x="1643" y="432"/>
                    <a:pt x="1643" y="278"/>
                  </a:cubicBezTo>
                  <a:cubicBezTo>
                    <a:pt x="1643" y="126"/>
                    <a:pt x="1518" y="1"/>
                    <a:pt x="1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7;p49">
              <a:extLst>
                <a:ext uri="{FF2B5EF4-FFF2-40B4-BE49-F238E27FC236}">
                  <a16:creationId xmlns:a16="http://schemas.microsoft.com/office/drawing/2014/main" id="{53E5FEE0-106A-307A-F932-473E6E1925A8}"/>
                </a:ext>
              </a:extLst>
            </p:cNvPr>
            <p:cNvSpPr/>
            <p:nvPr/>
          </p:nvSpPr>
          <p:spPr>
            <a:xfrm>
              <a:off x="5510729" y="1383987"/>
              <a:ext cx="25566" cy="13124"/>
            </a:xfrm>
            <a:custGeom>
              <a:avLst/>
              <a:gdLst/>
              <a:ahLst/>
              <a:cxnLst/>
              <a:rect l="l" t="t" r="r" b="b"/>
              <a:pathLst>
                <a:path w="1087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807" y="557"/>
                  </a:lnTo>
                  <a:cubicBezTo>
                    <a:pt x="962" y="557"/>
                    <a:pt x="1087" y="432"/>
                    <a:pt x="1087" y="278"/>
                  </a:cubicBezTo>
                  <a:cubicBezTo>
                    <a:pt x="1087" y="126"/>
                    <a:pt x="962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8;p49">
              <a:extLst>
                <a:ext uri="{FF2B5EF4-FFF2-40B4-BE49-F238E27FC236}">
                  <a16:creationId xmlns:a16="http://schemas.microsoft.com/office/drawing/2014/main" id="{0B814456-7A99-ABEC-50FE-CA342D058D8D}"/>
                </a:ext>
              </a:extLst>
            </p:cNvPr>
            <p:cNvSpPr/>
            <p:nvPr/>
          </p:nvSpPr>
          <p:spPr>
            <a:xfrm>
              <a:off x="5463054" y="1409906"/>
              <a:ext cx="114825" cy="13101"/>
            </a:xfrm>
            <a:custGeom>
              <a:avLst/>
              <a:gdLst/>
              <a:ahLst/>
              <a:cxnLst/>
              <a:rect l="l" t="t" r="r" b="b"/>
              <a:pathLst>
                <a:path w="4882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77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4602" y="557"/>
                  </a:lnTo>
                  <a:cubicBezTo>
                    <a:pt x="4754" y="557"/>
                    <a:pt x="4882" y="432"/>
                    <a:pt x="4882" y="277"/>
                  </a:cubicBezTo>
                  <a:cubicBezTo>
                    <a:pt x="4882" y="125"/>
                    <a:pt x="4754" y="0"/>
                    <a:pt x="4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C785EE8-3624-F926-5C91-19E3CF3B71D2}"/>
              </a:ext>
            </a:extLst>
          </p:cNvPr>
          <p:cNvSpPr txBox="1"/>
          <p:nvPr/>
        </p:nvSpPr>
        <p:spPr>
          <a:xfrm>
            <a:off x="2908297" y="4771933"/>
            <a:ext cx="332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URL</a:t>
            </a:r>
            <a:r>
              <a:rPr lang="en-US" sz="1800" b="1" dirty="0"/>
              <a:t>: </a:t>
            </a:r>
            <a:r>
              <a:rPr lang="en-US" sz="1800" b="1" dirty="0">
                <a:hlinkClick r:id="rId4"/>
              </a:rPr>
              <a:t>https://spot-check.site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691553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20BED97F-FD23-2D4E-0B36-89A1EBE04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8C430C17-98EF-CEA8-EF60-614CCD790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2" y="141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Application Demo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33A997F3-31B1-CDCE-CDC9-916CA9EAF3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714093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b="1" dirty="0"/>
              <a:t>Admin Dashboard: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9CB97F-EB6C-1B8E-26BA-E93B9A67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29" y="1038428"/>
            <a:ext cx="6970742" cy="3525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oogle Shape;724;p49">
            <a:extLst>
              <a:ext uri="{FF2B5EF4-FFF2-40B4-BE49-F238E27FC236}">
                <a16:creationId xmlns:a16="http://schemas.microsoft.com/office/drawing/2014/main" id="{1DEA191A-AE1D-3550-59DB-EA7B2887CA1C}"/>
              </a:ext>
            </a:extLst>
          </p:cNvPr>
          <p:cNvGrpSpPr/>
          <p:nvPr/>
        </p:nvGrpSpPr>
        <p:grpSpPr>
          <a:xfrm>
            <a:off x="8234519" y="222154"/>
            <a:ext cx="448127" cy="411177"/>
            <a:chOff x="5168113" y="1196651"/>
            <a:chExt cx="448127" cy="411177"/>
          </a:xfrm>
        </p:grpSpPr>
        <p:sp>
          <p:nvSpPr>
            <p:cNvPr id="8" name="Google Shape;725;p49">
              <a:extLst>
                <a:ext uri="{FF2B5EF4-FFF2-40B4-BE49-F238E27FC236}">
                  <a16:creationId xmlns:a16="http://schemas.microsoft.com/office/drawing/2014/main" id="{2811FBF5-1289-5A3D-3E62-0022CBB041F7}"/>
                </a:ext>
              </a:extLst>
            </p:cNvPr>
            <p:cNvSpPr/>
            <p:nvPr/>
          </p:nvSpPr>
          <p:spPr>
            <a:xfrm>
              <a:off x="5168113" y="1196651"/>
              <a:ext cx="448127" cy="411177"/>
            </a:xfrm>
            <a:custGeom>
              <a:avLst/>
              <a:gdLst/>
              <a:ahLst/>
              <a:cxnLst/>
              <a:rect l="l" t="t" r="r" b="b"/>
              <a:pathLst>
                <a:path w="19053" h="17482" extrusionOk="0">
                  <a:moveTo>
                    <a:pt x="18020" y="557"/>
                  </a:moveTo>
                  <a:cubicBezTo>
                    <a:pt x="18285" y="557"/>
                    <a:pt x="18496" y="769"/>
                    <a:pt x="18496" y="1033"/>
                  </a:cubicBezTo>
                  <a:lnTo>
                    <a:pt x="18496" y="10677"/>
                  </a:lnTo>
                  <a:lnTo>
                    <a:pt x="16252" y="10677"/>
                  </a:lnTo>
                  <a:cubicBezTo>
                    <a:pt x="16100" y="10677"/>
                    <a:pt x="15975" y="10802"/>
                    <a:pt x="15975" y="10957"/>
                  </a:cubicBezTo>
                  <a:cubicBezTo>
                    <a:pt x="15975" y="11109"/>
                    <a:pt x="16100" y="11234"/>
                    <a:pt x="16252" y="11234"/>
                  </a:cubicBezTo>
                  <a:lnTo>
                    <a:pt x="18496" y="11234"/>
                  </a:lnTo>
                  <a:lnTo>
                    <a:pt x="18496" y="12157"/>
                  </a:lnTo>
                  <a:cubicBezTo>
                    <a:pt x="18493" y="12421"/>
                    <a:pt x="18282" y="12633"/>
                    <a:pt x="18017" y="12633"/>
                  </a:cubicBezTo>
                  <a:lnTo>
                    <a:pt x="1036" y="12633"/>
                  </a:lnTo>
                  <a:cubicBezTo>
                    <a:pt x="771" y="12633"/>
                    <a:pt x="560" y="12421"/>
                    <a:pt x="560" y="12157"/>
                  </a:cubicBezTo>
                  <a:lnTo>
                    <a:pt x="560" y="11234"/>
                  </a:lnTo>
                  <a:lnTo>
                    <a:pt x="15011" y="11234"/>
                  </a:lnTo>
                  <a:cubicBezTo>
                    <a:pt x="15163" y="11234"/>
                    <a:pt x="15288" y="11109"/>
                    <a:pt x="15288" y="10957"/>
                  </a:cubicBezTo>
                  <a:cubicBezTo>
                    <a:pt x="15288" y="10802"/>
                    <a:pt x="15163" y="10677"/>
                    <a:pt x="15011" y="10677"/>
                  </a:cubicBezTo>
                  <a:lnTo>
                    <a:pt x="11695" y="10677"/>
                  </a:lnTo>
                  <a:lnTo>
                    <a:pt x="11695" y="557"/>
                  </a:lnTo>
                  <a:close/>
                  <a:moveTo>
                    <a:pt x="10061" y="13192"/>
                  </a:moveTo>
                  <a:lnTo>
                    <a:pt x="10061" y="13550"/>
                  </a:lnTo>
                  <a:cubicBezTo>
                    <a:pt x="10061" y="13844"/>
                    <a:pt x="9820" y="14085"/>
                    <a:pt x="9525" y="14085"/>
                  </a:cubicBezTo>
                  <a:cubicBezTo>
                    <a:pt x="9234" y="14085"/>
                    <a:pt x="8989" y="13844"/>
                    <a:pt x="8989" y="13550"/>
                  </a:cubicBezTo>
                  <a:lnTo>
                    <a:pt x="8989" y="13192"/>
                  </a:lnTo>
                  <a:close/>
                  <a:moveTo>
                    <a:pt x="11424" y="13192"/>
                  </a:moveTo>
                  <a:lnTo>
                    <a:pt x="11630" y="15490"/>
                  </a:lnTo>
                  <a:lnTo>
                    <a:pt x="7424" y="15490"/>
                  </a:lnTo>
                  <a:lnTo>
                    <a:pt x="7629" y="13192"/>
                  </a:lnTo>
                  <a:lnTo>
                    <a:pt x="8433" y="13192"/>
                  </a:lnTo>
                  <a:lnTo>
                    <a:pt x="8433" y="13550"/>
                  </a:lnTo>
                  <a:cubicBezTo>
                    <a:pt x="8433" y="14151"/>
                    <a:pt x="8924" y="14642"/>
                    <a:pt x="9525" y="14642"/>
                  </a:cubicBezTo>
                  <a:cubicBezTo>
                    <a:pt x="10129" y="14642"/>
                    <a:pt x="10621" y="14151"/>
                    <a:pt x="10621" y="13550"/>
                  </a:cubicBezTo>
                  <a:lnTo>
                    <a:pt x="10621" y="13192"/>
                  </a:lnTo>
                  <a:close/>
                  <a:moveTo>
                    <a:pt x="12901" y="16050"/>
                  </a:moveTo>
                  <a:cubicBezTo>
                    <a:pt x="12954" y="16050"/>
                    <a:pt x="12993" y="16094"/>
                    <a:pt x="12993" y="16142"/>
                  </a:cubicBezTo>
                  <a:lnTo>
                    <a:pt x="12993" y="16830"/>
                  </a:lnTo>
                  <a:cubicBezTo>
                    <a:pt x="12993" y="16883"/>
                    <a:pt x="12951" y="16925"/>
                    <a:pt x="12901" y="16925"/>
                  </a:cubicBezTo>
                  <a:lnTo>
                    <a:pt x="6156" y="16925"/>
                  </a:lnTo>
                  <a:cubicBezTo>
                    <a:pt x="6102" y="16925"/>
                    <a:pt x="6061" y="16883"/>
                    <a:pt x="6061" y="16830"/>
                  </a:cubicBezTo>
                  <a:lnTo>
                    <a:pt x="6061" y="16142"/>
                  </a:lnTo>
                  <a:cubicBezTo>
                    <a:pt x="6061" y="16092"/>
                    <a:pt x="6102" y="16050"/>
                    <a:pt x="6156" y="16050"/>
                  </a:cubicBezTo>
                  <a:close/>
                  <a:moveTo>
                    <a:pt x="1036" y="1"/>
                  </a:moveTo>
                  <a:cubicBezTo>
                    <a:pt x="468" y="1"/>
                    <a:pt x="0" y="468"/>
                    <a:pt x="0" y="1036"/>
                  </a:cubicBezTo>
                  <a:lnTo>
                    <a:pt x="0" y="2793"/>
                  </a:lnTo>
                  <a:cubicBezTo>
                    <a:pt x="0" y="2944"/>
                    <a:pt x="128" y="3072"/>
                    <a:pt x="280" y="3072"/>
                  </a:cubicBezTo>
                  <a:cubicBezTo>
                    <a:pt x="432" y="3072"/>
                    <a:pt x="560" y="2944"/>
                    <a:pt x="560" y="2793"/>
                  </a:cubicBezTo>
                  <a:lnTo>
                    <a:pt x="560" y="1036"/>
                  </a:lnTo>
                  <a:cubicBezTo>
                    <a:pt x="560" y="772"/>
                    <a:pt x="771" y="560"/>
                    <a:pt x="1036" y="560"/>
                  </a:cubicBezTo>
                  <a:lnTo>
                    <a:pt x="11138" y="560"/>
                  </a:lnTo>
                  <a:lnTo>
                    <a:pt x="11138" y="10680"/>
                  </a:lnTo>
                  <a:lnTo>
                    <a:pt x="560" y="10680"/>
                  </a:lnTo>
                  <a:lnTo>
                    <a:pt x="560" y="4031"/>
                  </a:lnTo>
                  <a:cubicBezTo>
                    <a:pt x="560" y="3879"/>
                    <a:pt x="432" y="3754"/>
                    <a:pt x="280" y="3754"/>
                  </a:cubicBezTo>
                  <a:cubicBezTo>
                    <a:pt x="128" y="3754"/>
                    <a:pt x="0" y="3879"/>
                    <a:pt x="0" y="4031"/>
                  </a:cubicBezTo>
                  <a:lnTo>
                    <a:pt x="0" y="12157"/>
                  </a:lnTo>
                  <a:cubicBezTo>
                    <a:pt x="0" y="12728"/>
                    <a:pt x="468" y="13192"/>
                    <a:pt x="1036" y="13192"/>
                  </a:cubicBezTo>
                  <a:lnTo>
                    <a:pt x="7070" y="13192"/>
                  </a:lnTo>
                  <a:lnTo>
                    <a:pt x="6867" y="15490"/>
                  </a:lnTo>
                  <a:lnTo>
                    <a:pt x="6156" y="15490"/>
                  </a:lnTo>
                  <a:cubicBezTo>
                    <a:pt x="5799" y="15490"/>
                    <a:pt x="5504" y="15785"/>
                    <a:pt x="5504" y="16142"/>
                  </a:cubicBezTo>
                  <a:lnTo>
                    <a:pt x="5504" y="16830"/>
                  </a:lnTo>
                  <a:cubicBezTo>
                    <a:pt x="5504" y="17187"/>
                    <a:pt x="5799" y="17482"/>
                    <a:pt x="6156" y="17482"/>
                  </a:cubicBezTo>
                  <a:lnTo>
                    <a:pt x="12901" y="17482"/>
                  </a:lnTo>
                  <a:cubicBezTo>
                    <a:pt x="13258" y="17482"/>
                    <a:pt x="13552" y="17187"/>
                    <a:pt x="13552" y="16830"/>
                  </a:cubicBezTo>
                  <a:lnTo>
                    <a:pt x="13552" y="16142"/>
                  </a:lnTo>
                  <a:cubicBezTo>
                    <a:pt x="13552" y="15785"/>
                    <a:pt x="13258" y="15490"/>
                    <a:pt x="12901" y="15490"/>
                  </a:cubicBezTo>
                  <a:lnTo>
                    <a:pt x="12189" y="15490"/>
                  </a:lnTo>
                  <a:lnTo>
                    <a:pt x="11984" y="13192"/>
                  </a:lnTo>
                  <a:lnTo>
                    <a:pt x="18020" y="13192"/>
                  </a:lnTo>
                  <a:cubicBezTo>
                    <a:pt x="18589" y="13192"/>
                    <a:pt x="19053" y="12728"/>
                    <a:pt x="19053" y="12157"/>
                  </a:cubicBezTo>
                  <a:lnTo>
                    <a:pt x="19053" y="1036"/>
                  </a:lnTo>
                  <a:cubicBezTo>
                    <a:pt x="19050" y="468"/>
                    <a:pt x="18589" y="1"/>
                    <a:pt x="18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6;p49">
              <a:extLst>
                <a:ext uri="{FF2B5EF4-FFF2-40B4-BE49-F238E27FC236}">
                  <a16:creationId xmlns:a16="http://schemas.microsoft.com/office/drawing/2014/main" id="{1142F666-099A-F6D4-69C4-D06D96E8ADB5}"/>
                </a:ext>
              </a:extLst>
            </p:cNvPr>
            <p:cNvSpPr/>
            <p:nvPr/>
          </p:nvSpPr>
          <p:spPr>
            <a:xfrm>
              <a:off x="5214588" y="1277771"/>
              <a:ext cx="189124" cy="145871"/>
            </a:xfrm>
            <a:custGeom>
              <a:avLst/>
              <a:gdLst/>
              <a:ahLst/>
              <a:cxnLst/>
              <a:rect l="l" t="t" r="r" b="b"/>
              <a:pathLst>
                <a:path w="8041" h="6202" extrusionOk="0">
                  <a:moveTo>
                    <a:pt x="7344" y="0"/>
                  </a:moveTo>
                  <a:cubicBezTo>
                    <a:pt x="7262" y="0"/>
                    <a:pt x="7183" y="35"/>
                    <a:pt x="7130" y="100"/>
                  </a:cubicBezTo>
                  <a:lnTo>
                    <a:pt x="5359" y="2201"/>
                  </a:lnTo>
                  <a:lnTo>
                    <a:pt x="4915" y="1832"/>
                  </a:lnTo>
                  <a:cubicBezTo>
                    <a:pt x="4864" y="1789"/>
                    <a:pt x="4802" y="1769"/>
                    <a:pt x="4739" y="1769"/>
                  </a:cubicBezTo>
                  <a:cubicBezTo>
                    <a:pt x="4661" y="1769"/>
                    <a:pt x="4584" y="1800"/>
                    <a:pt x="4528" y="1859"/>
                  </a:cubicBezTo>
                  <a:lnTo>
                    <a:pt x="3433" y="3076"/>
                  </a:lnTo>
                  <a:lnTo>
                    <a:pt x="2093" y="2543"/>
                  </a:lnTo>
                  <a:cubicBezTo>
                    <a:pt x="2059" y="2529"/>
                    <a:pt x="2023" y="2523"/>
                    <a:pt x="1987" y="2523"/>
                  </a:cubicBezTo>
                  <a:cubicBezTo>
                    <a:pt x="1939" y="2523"/>
                    <a:pt x="1890" y="2535"/>
                    <a:pt x="1849" y="2561"/>
                  </a:cubicBezTo>
                  <a:lnTo>
                    <a:pt x="566" y="3311"/>
                  </a:lnTo>
                  <a:lnTo>
                    <a:pt x="566" y="876"/>
                  </a:lnTo>
                  <a:cubicBezTo>
                    <a:pt x="566" y="725"/>
                    <a:pt x="441" y="597"/>
                    <a:pt x="287" y="597"/>
                  </a:cubicBezTo>
                  <a:cubicBezTo>
                    <a:pt x="135" y="597"/>
                    <a:pt x="10" y="725"/>
                    <a:pt x="10" y="876"/>
                  </a:cubicBezTo>
                  <a:lnTo>
                    <a:pt x="10" y="5922"/>
                  </a:lnTo>
                  <a:lnTo>
                    <a:pt x="1" y="5922"/>
                  </a:lnTo>
                  <a:cubicBezTo>
                    <a:pt x="1" y="6073"/>
                    <a:pt x="129" y="6201"/>
                    <a:pt x="281" y="6201"/>
                  </a:cubicBezTo>
                  <a:lnTo>
                    <a:pt x="7764" y="6201"/>
                  </a:lnTo>
                  <a:cubicBezTo>
                    <a:pt x="7915" y="6201"/>
                    <a:pt x="8040" y="6073"/>
                    <a:pt x="8040" y="5922"/>
                  </a:cubicBezTo>
                  <a:cubicBezTo>
                    <a:pt x="8040" y="5770"/>
                    <a:pt x="7915" y="5642"/>
                    <a:pt x="7764" y="5642"/>
                  </a:cubicBezTo>
                  <a:lnTo>
                    <a:pt x="7621" y="5642"/>
                  </a:lnTo>
                  <a:lnTo>
                    <a:pt x="7621" y="4118"/>
                  </a:lnTo>
                  <a:cubicBezTo>
                    <a:pt x="7621" y="3966"/>
                    <a:pt x="7496" y="3838"/>
                    <a:pt x="7341" y="3838"/>
                  </a:cubicBezTo>
                  <a:cubicBezTo>
                    <a:pt x="7189" y="3838"/>
                    <a:pt x="7064" y="3966"/>
                    <a:pt x="7064" y="4118"/>
                  </a:cubicBezTo>
                  <a:lnTo>
                    <a:pt x="7064" y="5642"/>
                  </a:lnTo>
                  <a:lnTo>
                    <a:pt x="6365" y="5642"/>
                  </a:lnTo>
                  <a:lnTo>
                    <a:pt x="6365" y="5425"/>
                  </a:lnTo>
                  <a:cubicBezTo>
                    <a:pt x="6365" y="5270"/>
                    <a:pt x="6237" y="5145"/>
                    <a:pt x="6085" y="5145"/>
                  </a:cubicBezTo>
                  <a:cubicBezTo>
                    <a:pt x="5933" y="5145"/>
                    <a:pt x="5805" y="5270"/>
                    <a:pt x="5805" y="5425"/>
                  </a:cubicBezTo>
                  <a:lnTo>
                    <a:pt x="5805" y="5642"/>
                  </a:lnTo>
                  <a:lnTo>
                    <a:pt x="4867" y="5642"/>
                  </a:lnTo>
                  <a:lnTo>
                    <a:pt x="4867" y="5425"/>
                  </a:lnTo>
                  <a:cubicBezTo>
                    <a:pt x="4867" y="5270"/>
                    <a:pt x="4742" y="5145"/>
                    <a:pt x="4588" y="5145"/>
                  </a:cubicBezTo>
                  <a:cubicBezTo>
                    <a:pt x="4436" y="5145"/>
                    <a:pt x="4311" y="5270"/>
                    <a:pt x="4311" y="5425"/>
                  </a:cubicBezTo>
                  <a:lnTo>
                    <a:pt x="4311" y="5642"/>
                  </a:lnTo>
                  <a:lnTo>
                    <a:pt x="3373" y="5642"/>
                  </a:lnTo>
                  <a:lnTo>
                    <a:pt x="3373" y="5425"/>
                  </a:lnTo>
                  <a:cubicBezTo>
                    <a:pt x="3373" y="5270"/>
                    <a:pt x="3245" y="5145"/>
                    <a:pt x="3093" y="5145"/>
                  </a:cubicBezTo>
                  <a:cubicBezTo>
                    <a:pt x="2942" y="5145"/>
                    <a:pt x="2814" y="5270"/>
                    <a:pt x="2814" y="5425"/>
                  </a:cubicBezTo>
                  <a:lnTo>
                    <a:pt x="2814" y="5642"/>
                  </a:lnTo>
                  <a:lnTo>
                    <a:pt x="1876" y="5642"/>
                  </a:lnTo>
                  <a:lnTo>
                    <a:pt x="1876" y="5425"/>
                  </a:lnTo>
                  <a:cubicBezTo>
                    <a:pt x="1876" y="5270"/>
                    <a:pt x="1751" y="5145"/>
                    <a:pt x="1596" y="5145"/>
                  </a:cubicBezTo>
                  <a:cubicBezTo>
                    <a:pt x="1444" y="5145"/>
                    <a:pt x="1319" y="5270"/>
                    <a:pt x="1319" y="5425"/>
                  </a:cubicBezTo>
                  <a:lnTo>
                    <a:pt x="1319" y="5642"/>
                  </a:lnTo>
                  <a:lnTo>
                    <a:pt x="563" y="5642"/>
                  </a:lnTo>
                  <a:lnTo>
                    <a:pt x="563" y="3954"/>
                  </a:lnTo>
                  <a:lnTo>
                    <a:pt x="2010" y="3109"/>
                  </a:lnTo>
                  <a:lnTo>
                    <a:pt x="3406" y="3662"/>
                  </a:lnTo>
                  <a:cubicBezTo>
                    <a:pt x="3440" y="3676"/>
                    <a:pt x="3475" y="3683"/>
                    <a:pt x="3509" y="3683"/>
                  </a:cubicBezTo>
                  <a:cubicBezTo>
                    <a:pt x="3586" y="3683"/>
                    <a:pt x="3660" y="3651"/>
                    <a:pt x="3715" y="3594"/>
                  </a:cubicBezTo>
                  <a:lnTo>
                    <a:pt x="4763" y="2427"/>
                  </a:lnTo>
                  <a:lnTo>
                    <a:pt x="5213" y="2805"/>
                  </a:lnTo>
                  <a:cubicBezTo>
                    <a:pt x="5265" y="2847"/>
                    <a:pt x="5328" y="2868"/>
                    <a:pt x="5391" y="2868"/>
                  </a:cubicBezTo>
                  <a:cubicBezTo>
                    <a:pt x="5471" y="2868"/>
                    <a:pt x="5551" y="2834"/>
                    <a:pt x="5606" y="2770"/>
                  </a:cubicBezTo>
                  <a:lnTo>
                    <a:pt x="7064" y="1040"/>
                  </a:lnTo>
                  <a:lnTo>
                    <a:pt x="7064" y="2883"/>
                  </a:lnTo>
                  <a:cubicBezTo>
                    <a:pt x="7064" y="3034"/>
                    <a:pt x="7189" y="3162"/>
                    <a:pt x="7341" y="3162"/>
                  </a:cubicBezTo>
                  <a:cubicBezTo>
                    <a:pt x="7496" y="3162"/>
                    <a:pt x="7621" y="3034"/>
                    <a:pt x="7621" y="2883"/>
                  </a:cubicBezTo>
                  <a:lnTo>
                    <a:pt x="7621" y="278"/>
                  </a:lnTo>
                  <a:cubicBezTo>
                    <a:pt x="7621" y="159"/>
                    <a:pt x="7546" y="55"/>
                    <a:pt x="7439" y="16"/>
                  </a:cubicBezTo>
                  <a:cubicBezTo>
                    <a:pt x="7408" y="5"/>
                    <a:pt x="7375" y="0"/>
                    <a:pt x="7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7;p49">
              <a:extLst>
                <a:ext uri="{FF2B5EF4-FFF2-40B4-BE49-F238E27FC236}">
                  <a16:creationId xmlns:a16="http://schemas.microsoft.com/office/drawing/2014/main" id="{F67DC60D-FA3B-BED2-354D-A36C3A110D87}"/>
                </a:ext>
              </a:extLst>
            </p:cNvPr>
            <p:cNvSpPr/>
            <p:nvPr/>
          </p:nvSpPr>
          <p:spPr>
            <a:xfrm>
              <a:off x="5254713" y="1307830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0"/>
                  </a:moveTo>
                  <a:cubicBezTo>
                    <a:pt x="125" y="0"/>
                    <a:pt x="0" y="122"/>
                    <a:pt x="0" y="280"/>
                  </a:cubicBezTo>
                  <a:lnTo>
                    <a:pt x="0" y="477"/>
                  </a:lnTo>
                  <a:cubicBezTo>
                    <a:pt x="0" y="628"/>
                    <a:pt x="125" y="756"/>
                    <a:pt x="277" y="756"/>
                  </a:cubicBezTo>
                  <a:cubicBezTo>
                    <a:pt x="432" y="756"/>
                    <a:pt x="557" y="628"/>
                    <a:pt x="557" y="477"/>
                  </a:cubicBezTo>
                  <a:lnTo>
                    <a:pt x="557" y="280"/>
                  </a:lnTo>
                  <a:cubicBezTo>
                    <a:pt x="557" y="125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8;p49">
              <a:extLst>
                <a:ext uri="{FF2B5EF4-FFF2-40B4-BE49-F238E27FC236}">
                  <a16:creationId xmlns:a16="http://schemas.microsoft.com/office/drawing/2014/main" id="{A66C4F87-AD4C-F666-74B0-A8D3F7B97B3A}"/>
                </a:ext>
              </a:extLst>
            </p:cNvPr>
            <p:cNvSpPr/>
            <p:nvPr/>
          </p:nvSpPr>
          <p:spPr>
            <a:xfrm>
              <a:off x="5319252" y="1289484"/>
              <a:ext cx="13124" cy="17734"/>
            </a:xfrm>
            <a:custGeom>
              <a:avLst/>
              <a:gdLst/>
              <a:ahLst/>
              <a:cxnLst/>
              <a:rect l="l" t="t" r="r" b="b"/>
              <a:pathLst>
                <a:path w="558" h="754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477"/>
                  </a:lnTo>
                  <a:cubicBezTo>
                    <a:pt x="1" y="631"/>
                    <a:pt x="123" y="753"/>
                    <a:pt x="280" y="753"/>
                  </a:cubicBezTo>
                  <a:cubicBezTo>
                    <a:pt x="432" y="753"/>
                    <a:pt x="557" y="628"/>
                    <a:pt x="557" y="477"/>
                  </a:cubicBezTo>
                  <a:lnTo>
                    <a:pt x="557" y="277"/>
                  </a:lnTo>
                  <a:cubicBezTo>
                    <a:pt x="557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9;p49">
              <a:extLst>
                <a:ext uri="{FF2B5EF4-FFF2-40B4-BE49-F238E27FC236}">
                  <a16:creationId xmlns:a16="http://schemas.microsoft.com/office/drawing/2014/main" id="{967FE6D2-5E74-B7AF-BAEE-2B15C7A6B6DD}"/>
                </a:ext>
              </a:extLst>
            </p:cNvPr>
            <p:cNvSpPr/>
            <p:nvPr/>
          </p:nvSpPr>
          <p:spPr>
            <a:xfrm>
              <a:off x="5380734" y="1250065"/>
              <a:ext cx="13101" cy="17805"/>
            </a:xfrm>
            <a:custGeom>
              <a:avLst/>
              <a:gdLst/>
              <a:ahLst/>
              <a:cxnLst/>
              <a:rect l="l" t="t" r="r" b="b"/>
              <a:pathLst>
                <a:path w="557" h="757" extrusionOk="0">
                  <a:moveTo>
                    <a:pt x="277" y="1"/>
                  </a:moveTo>
                  <a:cubicBezTo>
                    <a:pt x="125" y="1"/>
                    <a:pt x="0" y="129"/>
                    <a:pt x="0" y="280"/>
                  </a:cubicBezTo>
                  <a:lnTo>
                    <a:pt x="0" y="477"/>
                  </a:lnTo>
                  <a:cubicBezTo>
                    <a:pt x="0" y="629"/>
                    <a:pt x="125" y="757"/>
                    <a:pt x="277" y="757"/>
                  </a:cubicBezTo>
                  <a:cubicBezTo>
                    <a:pt x="432" y="757"/>
                    <a:pt x="557" y="629"/>
                    <a:pt x="557" y="477"/>
                  </a:cubicBezTo>
                  <a:lnTo>
                    <a:pt x="557" y="280"/>
                  </a:lnTo>
                  <a:cubicBezTo>
                    <a:pt x="557" y="129"/>
                    <a:pt x="43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0;p49">
              <a:extLst>
                <a:ext uri="{FF2B5EF4-FFF2-40B4-BE49-F238E27FC236}">
                  <a16:creationId xmlns:a16="http://schemas.microsoft.com/office/drawing/2014/main" id="{9292C9BF-6797-B5DB-4F22-C45EB537A419}"/>
                </a:ext>
              </a:extLst>
            </p:cNvPr>
            <p:cNvSpPr/>
            <p:nvPr/>
          </p:nvSpPr>
          <p:spPr>
            <a:xfrm>
              <a:off x="5214588" y="1231249"/>
              <a:ext cx="35727" cy="13171"/>
            </a:xfrm>
            <a:custGeom>
              <a:avLst/>
              <a:gdLst/>
              <a:ahLst/>
              <a:cxnLst/>
              <a:rect l="l" t="t" r="r" b="b"/>
              <a:pathLst>
                <a:path w="1519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239" y="560"/>
                  </a:lnTo>
                  <a:cubicBezTo>
                    <a:pt x="1394" y="560"/>
                    <a:pt x="1519" y="432"/>
                    <a:pt x="1519" y="280"/>
                  </a:cubicBezTo>
                  <a:cubicBezTo>
                    <a:pt x="1519" y="128"/>
                    <a:pt x="1394" y="0"/>
                    <a:pt x="1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1;p49">
              <a:extLst>
                <a:ext uri="{FF2B5EF4-FFF2-40B4-BE49-F238E27FC236}">
                  <a16:creationId xmlns:a16="http://schemas.microsoft.com/office/drawing/2014/main" id="{7D50023B-5F6A-1EA8-4CFE-BD84D55922DB}"/>
                </a:ext>
              </a:extLst>
            </p:cNvPr>
            <p:cNvSpPr/>
            <p:nvPr/>
          </p:nvSpPr>
          <p:spPr>
            <a:xfrm>
              <a:off x="5214588" y="1255874"/>
              <a:ext cx="61975" cy="13124"/>
            </a:xfrm>
            <a:custGeom>
              <a:avLst/>
              <a:gdLst/>
              <a:ahLst/>
              <a:cxnLst/>
              <a:rect l="l" t="t" r="r" b="b"/>
              <a:pathLst>
                <a:path w="2635" h="558" extrusionOk="0">
                  <a:moveTo>
                    <a:pt x="281" y="1"/>
                  </a:moveTo>
                  <a:cubicBezTo>
                    <a:pt x="129" y="1"/>
                    <a:pt x="1" y="126"/>
                    <a:pt x="1" y="278"/>
                  </a:cubicBezTo>
                  <a:cubicBezTo>
                    <a:pt x="1" y="432"/>
                    <a:pt x="129" y="557"/>
                    <a:pt x="281" y="557"/>
                  </a:cubicBezTo>
                  <a:lnTo>
                    <a:pt x="2355" y="557"/>
                  </a:lnTo>
                  <a:cubicBezTo>
                    <a:pt x="2510" y="557"/>
                    <a:pt x="2635" y="432"/>
                    <a:pt x="2635" y="278"/>
                  </a:cubicBezTo>
                  <a:cubicBezTo>
                    <a:pt x="2635" y="126"/>
                    <a:pt x="2510" y="1"/>
                    <a:pt x="2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2;p49">
              <a:extLst>
                <a:ext uri="{FF2B5EF4-FFF2-40B4-BE49-F238E27FC236}">
                  <a16:creationId xmlns:a16="http://schemas.microsoft.com/office/drawing/2014/main" id="{7118182A-9304-A598-457B-E6C1DEF3BA4E}"/>
                </a:ext>
              </a:extLst>
            </p:cNvPr>
            <p:cNvSpPr/>
            <p:nvPr/>
          </p:nvSpPr>
          <p:spPr>
            <a:xfrm>
              <a:off x="5503720" y="1252111"/>
              <a:ext cx="40431" cy="69384"/>
            </a:xfrm>
            <a:custGeom>
              <a:avLst/>
              <a:gdLst/>
              <a:ahLst/>
              <a:cxnLst/>
              <a:rect l="l" t="t" r="r" b="b"/>
              <a:pathLst>
                <a:path w="1719" h="2950" extrusionOk="0">
                  <a:moveTo>
                    <a:pt x="864" y="0"/>
                  </a:moveTo>
                  <a:cubicBezTo>
                    <a:pt x="712" y="0"/>
                    <a:pt x="584" y="125"/>
                    <a:pt x="584" y="280"/>
                  </a:cubicBezTo>
                  <a:lnTo>
                    <a:pt x="584" y="339"/>
                  </a:lnTo>
                  <a:cubicBezTo>
                    <a:pt x="254" y="405"/>
                    <a:pt x="4" y="699"/>
                    <a:pt x="4" y="1048"/>
                  </a:cubicBezTo>
                  <a:cubicBezTo>
                    <a:pt x="1" y="1447"/>
                    <a:pt x="328" y="1771"/>
                    <a:pt x="727" y="1771"/>
                  </a:cubicBezTo>
                  <a:lnTo>
                    <a:pt x="995" y="1771"/>
                  </a:lnTo>
                  <a:cubicBezTo>
                    <a:pt x="1087" y="1771"/>
                    <a:pt x="1159" y="1845"/>
                    <a:pt x="1159" y="1935"/>
                  </a:cubicBezTo>
                  <a:cubicBezTo>
                    <a:pt x="1159" y="2027"/>
                    <a:pt x="1084" y="2101"/>
                    <a:pt x="995" y="2101"/>
                  </a:cubicBezTo>
                  <a:lnTo>
                    <a:pt x="727" y="2101"/>
                  </a:lnTo>
                  <a:cubicBezTo>
                    <a:pt x="659" y="2101"/>
                    <a:pt x="599" y="2060"/>
                    <a:pt x="572" y="2000"/>
                  </a:cubicBezTo>
                  <a:cubicBezTo>
                    <a:pt x="527" y="1895"/>
                    <a:pt x="423" y="1830"/>
                    <a:pt x="315" y="1830"/>
                  </a:cubicBezTo>
                  <a:cubicBezTo>
                    <a:pt x="279" y="1830"/>
                    <a:pt x="244" y="1837"/>
                    <a:pt x="209" y="1851"/>
                  </a:cubicBezTo>
                  <a:cubicBezTo>
                    <a:pt x="66" y="1911"/>
                    <a:pt x="1" y="2075"/>
                    <a:pt x="60" y="2217"/>
                  </a:cubicBezTo>
                  <a:cubicBezTo>
                    <a:pt x="153" y="2441"/>
                    <a:pt x="349" y="2595"/>
                    <a:pt x="581" y="2646"/>
                  </a:cubicBezTo>
                  <a:lnTo>
                    <a:pt x="581" y="2670"/>
                  </a:lnTo>
                  <a:cubicBezTo>
                    <a:pt x="581" y="2825"/>
                    <a:pt x="706" y="2950"/>
                    <a:pt x="861" y="2950"/>
                  </a:cubicBezTo>
                  <a:cubicBezTo>
                    <a:pt x="1013" y="2950"/>
                    <a:pt x="1138" y="2825"/>
                    <a:pt x="1138" y="2670"/>
                  </a:cubicBezTo>
                  <a:lnTo>
                    <a:pt x="1138" y="2646"/>
                  </a:lnTo>
                  <a:cubicBezTo>
                    <a:pt x="1471" y="2578"/>
                    <a:pt x="1718" y="2283"/>
                    <a:pt x="1718" y="1935"/>
                  </a:cubicBezTo>
                  <a:cubicBezTo>
                    <a:pt x="1718" y="1536"/>
                    <a:pt x="1397" y="1211"/>
                    <a:pt x="998" y="1211"/>
                  </a:cubicBezTo>
                  <a:lnTo>
                    <a:pt x="730" y="1211"/>
                  </a:lnTo>
                  <a:cubicBezTo>
                    <a:pt x="638" y="1211"/>
                    <a:pt x="563" y="1137"/>
                    <a:pt x="563" y="1048"/>
                  </a:cubicBezTo>
                  <a:cubicBezTo>
                    <a:pt x="563" y="955"/>
                    <a:pt x="638" y="884"/>
                    <a:pt x="730" y="884"/>
                  </a:cubicBezTo>
                  <a:lnTo>
                    <a:pt x="998" y="884"/>
                  </a:lnTo>
                  <a:cubicBezTo>
                    <a:pt x="1054" y="884"/>
                    <a:pt x="1105" y="911"/>
                    <a:pt x="1135" y="958"/>
                  </a:cubicBezTo>
                  <a:cubicBezTo>
                    <a:pt x="1189" y="1038"/>
                    <a:pt x="1277" y="1081"/>
                    <a:pt x="1366" y="1081"/>
                  </a:cubicBezTo>
                  <a:cubicBezTo>
                    <a:pt x="1420" y="1081"/>
                    <a:pt x="1475" y="1065"/>
                    <a:pt x="1522" y="1033"/>
                  </a:cubicBezTo>
                  <a:cubicBezTo>
                    <a:pt x="1650" y="947"/>
                    <a:pt x="1682" y="774"/>
                    <a:pt x="1596" y="646"/>
                  </a:cubicBezTo>
                  <a:cubicBezTo>
                    <a:pt x="1489" y="485"/>
                    <a:pt x="1325" y="378"/>
                    <a:pt x="1144" y="342"/>
                  </a:cubicBezTo>
                  <a:lnTo>
                    <a:pt x="1144" y="280"/>
                  </a:lnTo>
                  <a:cubicBezTo>
                    <a:pt x="1144" y="125"/>
                    <a:pt x="1016" y="0"/>
                    <a:pt x="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3;p49">
              <a:extLst>
                <a:ext uri="{FF2B5EF4-FFF2-40B4-BE49-F238E27FC236}">
                  <a16:creationId xmlns:a16="http://schemas.microsoft.com/office/drawing/2014/main" id="{902FF6A0-7DFF-2940-8D9C-1DBA826BDB5F}"/>
                </a:ext>
              </a:extLst>
            </p:cNvPr>
            <p:cNvSpPr/>
            <p:nvPr/>
          </p:nvSpPr>
          <p:spPr>
            <a:xfrm>
              <a:off x="5468369" y="1231178"/>
              <a:ext cx="111203" cy="111179"/>
            </a:xfrm>
            <a:custGeom>
              <a:avLst/>
              <a:gdLst/>
              <a:ahLst/>
              <a:cxnLst/>
              <a:rect l="l" t="t" r="r" b="b"/>
              <a:pathLst>
                <a:path w="4728" h="4727" extrusionOk="0">
                  <a:moveTo>
                    <a:pt x="2364" y="563"/>
                  </a:moveTo>
                  <a:cubicBezTo>
                    <a:pt x="3358" y="563"/>
                    <a:pt x="4168" y="1369"/>
                    <a:pt x="4168" y="2366"/>
                  </a:cubicBezTo>
                  <a:cubicBezTo>
                    <a:pt x="4168" y="3363"/>
                    <a:pt x="3361" y="4170"/>
                    <a:pt x="2364" y="4170"/>
                  </a:cubicBezTo>
                  <a:cubicBezTo>
                    <a:pt x="1370" y="4170"/>
                    <a:pt x="560" y="3363"/>
                    <a:pt x="560" y="2366"/>
                  </a:cubicBezTo>
                  <a:cubicBezTo>
                    <a:pt x="560" y="1369"/>
                    <a:pt x="1370" y="563"/>
                    <a:pt x="2364" y="563"/>
                  </a:cubicBezTo>
                  <a:close/>
                  <a:moveTo>
                    <a:pt x="2364" y="0"/>
                  </a:moveTo>
                  <a:cubicBezTo>
                    <a:pt x="1060" y="0"/>
                    <a:pt x="1" y="1060"/>
                    <a:pt x="1" y="2363"/>
                  </a:cubicBezTo>
                  <a:cubicBezTo>
                    <a:pt x="1" y="3664"/>
                    <a:pt x="1060" y="4727"/>
                    <a:pt x="2364" y="4727"/>
                  </a:cubicBezTo>
                  <a:cubicBezTo>
                    <a:pt x="3665" y="4727"/>
                    <a:pt x="4727" y="3664"/>
                    <a:pt x="4727" y="2363"/>
                  </a:cubicBezTo>
                  <a:cubicBezTo>
                    <a:pt x="4727" y="1060"/>
                    <a:pt x="3665" y="0"/>
                    <a:pt x="2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4;p49">
              <a:extLst>
                <a:ext uri="{FF2B5EF4-FFF2-40B4-BE49-F238E27FC236}">
                  <a16:creationId xmlns:a16="http://schemas.microsoft.com/office/drawing/2014/main" id="{D7D6FF98-DECE-296A-1D28-BFEFAD11AFA3}"/>
                </a:ext>
              </a:extLst>
            </p:cNvPr>
            <p:cNvSpPr/>
            <p:nvPr/>
          </p:nvSpPr>
          <p:spPr>
            <a:xfrm>
              <a:off x="5463054" y="1358162"/>
              <a:ext cx="60846" cy="13101"/>
            </a:xfrm>
            <a:custGeom>
              <a:avLst/>
              <a:gdLst/>
              <a:ahLst/>
              <a:cxnLst/>
              <a:rect l="l" t="t" r="r" b="b"/>
              <a:pathLst>
                <a:path w="2587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80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2307" y="557"/>
                  </a:lnTo>
                  <a:cubicBezTo>
                    <a:pt x="2459" y="557"/>
                    <a:pt x="2587" y="432"/>
                    <a:pt x="2587" y="280"/>
                  </a:cubicBezTo>
                  <a:cubicBezTo>
                    <a:pt x="2587" y="125"/>
                    <a:pt x="2459" y="0"/>
                    <a:pt x="2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5;p49">
              <a:extLst>
                <a:ext uri="{FF2B5EF4-FFF2-40B4-BE49-F238E27FC236}">
                  <a16:creationId xmlns:a16="http://schemas.microsoft.com/office/drawing/2014/main" id="{2E89D7AD-FF58-D31C-5919-65AC5E28E45B}"/>
                </a:ext>
              </a:extLst>
            </p:cNvPr>
            <p:cNvSpPr/>
            <p:nvPr/>
          </p:nvSpPr>
          <p:spPr>
            <a:xfrm>
              <a:off x="5544127" y="1383987"/>
              <a:ext cx="33751" cy="13124"/>
            </a:xfrm>
            <a:custGeom>
              <a:avLst/>
              <a:gdLst/>
              <a:ahLst/>
              <a:cxnLst/>
              <a:rect l="l" t="t" r="r" b="b"/>
              <a:pathLst>
                <a:path w="1435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78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1155" y="557"/>
                  </a:lnTo>
                  <a:cubicBezTo>
                    <a:pt x="1307" y="557"/>
                    <a:pt x="1435" y="432"/>
                    <a:pt x="1435" y="278"/>
                  </a:cubicBezTo>
                  <a:cubicBezTo>
                    <a:pt x="1435" y="126"/>
                    <a:pt x="1307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6;p49">
              <a:extLst>
                <a:ext uri="{FF2B5EF4-FFF2-40B4-BE49-F238E27FC236}">
                  <a16:creationId xmlns:a16="http://schemas.microsoft.com/office/drawing/2014/main" id="{B7920879-14B7-6BF7-3657-71D7049BB3FE}"/>
                </a:ext>
              </a:extLst>
            </p:cNvPr>
            <p:cNvSpPr/>
            <p:nvPr/>
          </p:nvSpPr>
          <p:spPr>
            <a:xfrm>
              <a:off x="5463054" y="1383987"/>
              <a:ext cx="38667" cy="13124"/>
            </a:xfrm>
            <a:custGeom>
              <a:avLst/>
              <a:gdLst/>
              <a:ahLst/>
              <a:cxnLst/>
              <a:rect l="l" t="t" r="r" b="b"/>
              <a:pathLst>
                <a:path w="1644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1364" y="557"/>
                  </a:lnTo>
                  <a:cubicBezTo>
                    <a:pt x="1518" y="557"/>
                    <a:pt x="1643" y="432"/>
                    <a:pt x="1643" y="278"/>
                  </a:cubicBezTo>
                  <a:cubicBezTo>
                    <a:pt x="1643" y="126"/>
                    <a:pt x="1518" y="1"/>
                    <a:pt x="1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37;p49">
              <a:extLst>
                <a:ext uri="{FF2B5EF4-FFF2-40B4-BE49-F238E27FC236}">
                  <a16:creationId xmlns:a16="http://schemas.microsoft.com/office/drawing/2014/main" id="{815F7D4F-E772-717D-6D8B-BCA955E25083}"/>
                </a:ext>
              </a:extLst>
            </p:cNvPr>
            <p:cNvSpPr/>
            <p:nvPr/>
          </p:nvSpPr>
          <p:spPr>
            <a:xfrm>
              <a:off x="5510729" y="1383987"/>
              <a:ext cx="25566" cy="13124"/>
            </a:xfrm>
            <a:custGeom>
              <a:avLst/>
              <a:gdLst/>
              <a:ahLst/>
              <a:cxnLst/>
              <a:rect l="l" t="t" r="r" b="b"/>
              <a:pathLst>
                <a:path w="1087" h="558" extrusionOk="0">
                  <a:moveTo>
                    <a:pt x="280" y="1"/>
                  </a:moveTo>
                  <a:cubicBezTo>
                    <a:pt x="125" y="1"/>
                    <a:pt x="0" y="126"/>
                    <a:pt x="0" y="278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807" y="557"/>
                  </a:lnTo>
                  <a:cubicBezTo>
                    <a:pt x="962" y="557"/>
                    <a:pt x="1087" y="432"/>
                    <a:pt x="1087" y="278"/>
                  </a:cubicBezTo>
                  <a:cubicBezTo>
                    <a:pt x="1087" y="126"/>
                    <a:pt x="962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8;p49">
              <a:extLst>
                <a:ext uri="{FF2B5EF4-FFF2-40B4-BE49-F238E27FC236}">
                  <a16:creationId xmlns:a16="http://schemas.microsoft.com/office/drawing/2014/main" id="{B82E2FA0-71F7-32B6-6628-1988245EB38B}"/>
                </a:ext>
              </a:extLst>
            </p:cNvPr>
            <p:cNvSpPr/>
            <p:nvPr/>
          </p:nvSpPr>
          <p:spPr>
            <a:xfrm>
              <a:off x="5463054" y="1409906"/>
              <a:ext cx="114825" cy="13101"/>
            </a:xfrm>
            <a:custGeom>
              <a:avLst/>
              <a:gdLst/>
              <a:ahLst/>
              <a:cxnLst/>
              <a:rect l="l" t="t" r="r" b="b"/>
              <a:pathLst>
                <a:path w="4882" h="557" extrusionOk="0">
                  <a:moveTo>
                    <a:pt x="280" y="0"/>
                  </a:moveTo>
                  <a:cubicBezTo>
                    <a:pt x="125" y="0"/>
                    <a:pt x="0" y="125"/>
                    <a:pt x="0" y="277"/>
                  </a:cubicBezTo>
                  <a:cubicBezTo>
                    <a:pt x="0" y="432"/>
                    <a:pt x="125" y="557"/>
                    <a:pt x="280" y="557"/>
                  </a:cubicBezTo>
                  <a:lnTo>
                    <a:pt x="4602" y="557"/>
                  </a:lnTo>
                  <a:cubicBezTo>
                    <a:pt x="4754" y="557"/>
                    <a:pt x="4882" y="432"/>
                    <a:pt x="4882" y="277"/>
                  </a:cubicBezTo>
                  <a:cubicBezTo>
                    <a:pt x="4882" y="125"/>
                    <a:pt x="4754" y="0"/>
                    <a:pt x="4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5DC10D1-0F4F-E820-8E76-FC7FDFC1F292}"/>
              </a:ext>
            </a:extLst>
          </p:cNvPr>
          <p:cNvSpPr txBox="1"/>
          <p:nvPr/>
        </p:nvSpPr>
        <p:spPr>
          <a:xfrm>
            <a:off x="2908298" y="4771933"/>
            <a:ext cx="332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/>
              <a:t>URL</a:t>
            </a:r>
            <a:r>
              <a:rPr lang="en-US" sz="1800" b="1" dirty="0"/>
              <a:t>: </a:t>
            </a:r>
            <a:r>
              <a:rPr lang="en-US" sz="1800" b="1" dirty="0">
                <a:hlinkClick r:id="rId4"/>
              </a:rPr>
              <a:t>https://spot-check.site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940251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A40ECA52-9B02-3772-722C-F9E46A21A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>
            <a:extLst>
              <a:ext uri="{FF2B5EF4-FFF2-40B4-BE49-F238E27FC236}">
                <a16:creationId xmlns:a16="http://schemas.microsoft.com/office/drawing/2014/main" id="{344CD434-B1C6-DD98-8004-59FF18491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2900" y="2150849"/>
            <a:ext cx="5918200" cy="841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400" dirty="0"/>
              <a:t>Project Analysis</a:t>
            </a:r>
          </a:p>
        </p:txBody>
      </p:sp>
      <p:sp>
        <p:nvSpPr>
          <p:cNvPr id="283" name="Google Shape;283;p33">
            <a:extLst>
              <a:ext uri="{FF2B5EF4-FFF2-40B4-BE49-F238E27FC236}">
                <a16:creationId xmlns:a16="http://schemas.microsoft.com/office/drawing/2014/main" id="{5025FC41-4CED-9274-D599-CE516268F4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2500" y="7257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58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643086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Expected Outcomes: Enhanced Efficiency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496119" y="1741662"/>
            <a:ext cx="472276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"Right-First-Time" program aims for smoother applications and reduced processing times.</a:t>
            </a:r>
            <a:endParaRPr lang="en-US" sz="1094" dirty="0"/>
          </a:p>
        </p:txBody>
      </p:sp>
      <p:sp>
        <p:nvSpPr>
          <p:cNvPr id="5" name="Text 2"/>
          <p:cNvSpPr/>
          <p:nvPr/>
        </p:nvSpPr>
        <p:spPr>
          <a:xfrm>
            <a:off x="496119" y="2425601"/>
            <a:ext cx="1456134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50%</a:t>
            </a:r>
            <a:endParaRPr lang="en-US" sz="3656" dirty="0"/>
          </a:p>
        </p:txBody>
      </p:sp>
      <p:sp>
        <p:nvSpPr>
          <p:cNvPr id="6" name="Text 3"/>
          <p:cNvSpPr/>
          <p:nvPr/>
        </p:nvSpPr>
        <p:spPr>
          <a:xfrm>
            <a:off x="496119" y="3070473"/>
            <a:ext cx="1456134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Reduced Rejections</a:t>
            </a:r>
            <a:endParaRPr lang="en-US" sz="1375" dirty="0"/>
          </a:p>
        </p:txBody>
      </p:sp>
      <p:sp>
        <p:nvSpPr>
          <p:cNvPr id="7" name="Text 4"/>
          <p:cNvSpPr/>
          <p:nvPr/>
        </p:nvSpPr>
        <p:spPr>
          <a:xfrm>
            <a:off x="496119" y="3598440"/>
            <a:ext cx="1456134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Fewer applications bounced due to missing documents.</a:t>
            </a:r>
            <a:endParaRPr lang="en-US" sz="1094" dirty="0"/>
          </a:p>
        </p:txBody>
      </p:sp>
      <p:sp>
        <p:nvSpPr>
          <p:cNvPr id="8" name="Text 5"/>
          <p:cNvSpPr/>
          <p:nvPr/>
        </p:nvSpPr>
        <p:spPr>
          <a:xfrm>
            <a:off x="2129434" y="2425601"/>
            <a:ext cx="1456134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30%</a:t>
            </a:r>
            <a:endParaRPr lang="en-US" sz="3656" dirty="0"/>
          </a:p>
        </p:txBody>
      </p:sp>
      <p:sp>
        <p:nvSpPr>
          <p:cNvPr id="9" name="Text 6"/>
          <p:cNvSpPr/>
          <p:nvPr/>
        </p:nvSpPr>
        <p:spPr>
          <a:xfrm>
            <a:off x="2129434" y="3070473"/>
            <a:ext cx="145613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Faster Approvals</a:t>
            </a:r>
            <a:endParaRPr lang="en-US" sz="1375" dirty="0"/>
          </a:p>
        </p:txBody>
      </p:sp>
      <p:sp>
        <p:nvSpPr>
          <p:cNvPr id="10" name="Text 7"/>
          <p:cNvSpPr/>
          <p:nvPr/>
        </p:nvSpPr>
        <p:spPr>
          <a:xfrm>
            <a:off x="2129434" y="3376984"/>
            <a:ext cx="1456134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Streamlined process leads to quicker loan disbursals.</a:t>
            </a:r>
            <a:endParaRPr lang="en-US" sz="1094" dirty="0"/>
          </a:p>
        </p:txBody>
      </p:sp>
      <p:sp>
        <p:nvSpPr>
          <p:cNvPr id="11" name="Text 8"/>
          <p:cNvSpPr/>
          <p:nvPr/>
        </p:nvSpPr>
        <p:spPr>
          <a:xfrm>
            <a:off x="3762747" y="2425601"/>
            <a:ext cx="1456134" cy="46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56"/>
              </a:lnSpc>
            </a:pPr>
            <a:r>
              <a:rPr lang="en-US" sz="36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20%</a:t>
            </a:r>
            <a:endParaRPr lang="en-US" sz="3656" dirty="0"/>
          </a:p>
        </p:txBody>
      </p:sp>
      <p:sp>
        <p:nvSpPr>
          <p:cNvPr id="12" name="Text 9"/>
          <p:cNvSpPr/>
          <p:nvPr/>
        </p:nvSpPr>
        <p:spPr>
          <a:xfrm>
            <a:off x="3762747" y="3070473"/>
            <a:ext cx="1456134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Improved Customer Satisfaction</a:t>
            </a:r>
            <a:endParaRPr lang="en-US" sz="1375" dirty="0"/>
          </a:p>
        </p:txBody>
      </p:sp>
      <p:sp>
        <p:nvSpPr>
          <p:cNvPr id="13" name="Text 10"/>
          <p:cNvSpPr/>
          <p:nvPr/>
        </p:nvSpPr>
        <p:spPr>
          <a:xfrm>
            <a:off x="3762747" y="3819897"/>
            <a:ext cx="1456134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Clearer process enhances applicant experience.</a:t>
            </a:r>
            <a:endParaRPr lang="en-US" sz="1094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92AE198E-8A9A-6DD0-EB87-D34CF8D6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3B3D5EFC-B264-BB4B-73BA-A9D28BE8E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353" y="2068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Project Analysis</a:t>
            </a:r>
            <a:endParaRPr sz="24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51EBD31E-3A5C-6FD8-3C0C-996DD5FE4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353" y="943810"/>
            <a:ext cx="8221293" cy="4168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IN" sz="1400" b="1" dirty="0"/>
              <a:t>1. Challenges Overcome</a:t>
            </a:r>
            <a:endParaRPr lang="en-IN" sz="1400" dirty="0"/>
          </a:p>
          <a:p>
            <a:r>
              <a:rPr lang="en-IN" sz="1400" b="1" dirty="0"/>
              <a:t>Complex Routing:</a:t>
            </a:r>
            <a:r>
              <a:rPr lang="en-IN" sz="1400" dirty="0"/>
              <a:t> Configuring Nginx to handle two different subdomains/ports on a Pterodactyl container environment.</a:t>
            </a:r>
          </a:p>
          <a:p>
            <a:r>
              <a:rPr lang="en-IN" sz="1400" b="1" dirty="0"/>
              <a:t>State Management:</a:t>
            </a:r>
            <a:r>
              <a:rPr lang="en-IN" sz="1400" dirty="0"/>
              <a:t> synchronizing the "Latest Profile" state to enable the "Apply Now" feature for legacy apps without requiring re-entry of data.</a:t>
            </a:r>
          </a:p>
          <a:p>
            <a:r>
              <a:rPr lang="en-IN" sz="1400" b="1" dirty="0"/>
              <a:t>Validation Logic:</a:t>
            </a:r>
            <a:r>
              <a:rPr lang="en-IN" sz="1400" dirty="0"/>
              <a:t> Implementing dynamic validation where document requirements change based on the "Legal Structure" selected.</a:t>
            </a:r>
          </a:p>
          <a:p>
            <a:endParaRPr lang="en-IN" sz="1400" dirty="0"/>
          </a:p>
          <a:p>
            <a:pPr marL="152400" indent="0">
              <a:buNone/>
            </a:pPr>
            <a:r>
              <a:rPr lang="en-IN" sz="1400" b="1" dirty="0"/>
              <a:t>2. Resources Found Helpful</a:t>
            </a:r>
            <a:endParaRPr lang="en-IN" sz="1400" dirty="0"/>
          </a:p>
          <a:p>
            <a:r>
              <a:rPr lang="en-IN" sz="1400" b="1" dirty="0"/>
              <a:t>Recharts Documentation:</a:t>
            </a:r>
            <a:r>
              <a:rPr lang="en-IN" sz="1400" dirty="0"/>
              <a:t> For implementing the responsive data visualization.</a:t>
            </a:r>
          </a:p>
          <a:p>
            <a:r>
              <a:rPr lang="en-IN" sz="1400" b="1" dirty="0"/>
              <a:t>Tailwind CSS Docs:</a:t>
            </a:r>
            <a:r>
              <a:rPr lang="en-IN" sz="1400" dirty="0"/>
              <a:t> For rapid UI styling and custom color configuration.</a:t>
            </a:r>
          </a:p>
          <a:p>
            <a:r>
              <a:rPr lang="en-IN" sz="1400" b="1" dirty="0"/>
              <a:t>SQLite3 Node API:</a:t>
            </a:r>
            <a:r>
              <a:rPr lang="en-IN" sz="1400" dirty="0"/>
              <a:t> For handling database transactions efficiently.</a:t>
            </a:r>
          </a:p>
          <a:p>
            <a:r>
              <a:rPr lang="en-IN" sz="1400" b="1" dirty="0"/>
              <a:t>3. New Skills Used</a:t>
            </a:r>
            <a:endParaRPr lang="en-IN" sz="1400" dirty="0"/>
          </a:p>
          <a:p>
            <a:r>
              <a:rPr lang="en-IN" sz="1400" b="1" dirty="0"/>
              <a:t>Full-Stack Integration:</a:t>
            </a:r>
            <a:r>
              <a:rPr lang="en-IN" sz="1400" dirty="0"/>
              <a:t> Connecting a React Frontend to a Node/SQLite backend.</a:t>
            </a:r>
          </a:p>
          <a:p>
            <a:r>
              <a:rPr lang="en-IN" sz="1400" b="1" dirty="0"/>
              <a:t>DevOps:</a:t>
            </a:r>
            <a:r>
              <a:rPr lang="en-IN" sz="1400" dirty="0"/>
              <a:t> Creating startup.sh scripts for container orchestration and configuring Nginx reverse proxies.</a:t>
            </a:r>
          </a:p>
          <a:p>
            <a:r>
              <a:rPr lang="en-IN" sz="1400" b="1" dirty="0"/>
              <a:t>AI Simulation:</a:t>
            </a:r>
            <a:r>
              <a:rPr lang="en-IN" sz="1400" dirty="0"/>
              <a:t> Building a chatbot (</a:t>
            </a:r>
            <a:r>
              <a:rPr lang="en-IN" sz="1400" dirty="0" err="1"/>
              <a:t>SpotBot</a:t>
            </a:r>
            <a:r>
              <a:rPr lang="en-IN" sz="1400" dirty="0"/>
              <a:t>) with a keyword-matching engine.</a:t>
            </a:r>
          </a:p>
        </p:txBody>
      </p:sp>
      <p:grpSp>
        <p:nvGrpSpPr>
          <p:cNvPr id="2" name="Google Shape;1193;p49">
            <a:extLst>
              <a:ext uri="{FF2B5EF4-FFF2-40B4-BE49-F238E27FC236}">
                <a16:creationId xmlns:a16="http://schemas.microsoft.com/office/drawing/2014/main" id="{2C8AFADB-9095-4F7E-CEEB-2988E1242F08}"/>
              </a:ext>
            </a:extLst>
          </p:cNvPr>
          <p:cNvGrpSpPr/>
          <p:nvPr/>
        </p:nvGrpSpPr>
        <p:grpSpPr>
          <a:xfrm>
            <a:off x="8234590" y="240253"/>
            <a:ext cx="448056" cy="374979"/>
            <a:chOff x="6285571" y="4112590"/>
            <a:chExt cx="448056" cy="374979"/>
          </a:xfrm>
        </p:grpSpPr>
        <p:sp>
          <p:nvSpPr>
            <p:cNvPr id="3" name="Google Shape;1194;p49">
              <a:extLst>
                <a:ext uri="{FF2B5EF4-FFF2-40B4-BE49-F238E27FC236}">
                  <a16:creationId xmlns:a16="http://schemas.microsoft.com/office/drawing/2014/main" id="{32989144-5C6D-B8C4-F505-603A30474B0A}"/>
                </a:ext>
              </a:extLst>
            </p:cNvPr>
            <p:cNvSpPr/>
            <p:nvPr/>
          </p:nvSpPr>
          <p:spPr>
            <a:xfrm>
              <a:off x="6285571" y="4112590"/>
              <a:ext cx="448056" cy="374979"/>
            </a:xfrm>
            <a:custGeom>
              <a:avLst/>
              <a:gdLst/>
              <a:ahLst/>
              <a:cxnLst/>
              <a:rect l="l" t="t" r="r" b="b"/>
              <a:pathLst>
                <a:path w="19050" h="15943" extrusionOk="0">
                  <a:moveTo>
                    <a:pt x="837" y="0"/>
                  </a:moveTo>
                  <a:cubicBezTo>
                    <a:pt x="375" y="0"/>
                    <a:pt x="0" y="375"/>
                    <a:pt x="0" y="837"/>
                  </a:cubicBezTo>
                  <a:lnTo>
                    <a:pt x="0" y="4914"/>
                  </a:lnTo>
                  <a:cubicBezTo>
                    <a:pt x="0" y="5066"/>
                    <a:pt x="125" y="5194"/>
                    <a:pt x="277" y="5194"/>
                  </a:cubicBezTo>
                  <a:cubicBezTo>
                    <a:pt x="432" y="5194"/>
                    <a:pt x="557" y="5066"/>
                    <a:pt x="557" y="4914"/>
                  </a:cubicBezTo>
                  <a:lnTo>
                    <a:pt x="557" y="3158"/>
                  </a:lnTo>
                  <a:lnTo>
                    <a:pt x="13597" y="3158"/>
                  </a:lnTo>
                  <a:cubicBezTo>
                    <a:pt x="13752" y="3158"/>
                    <a:pt x="13877" y="3033"/>
                    <a:pt x="13877" y="2878"/>
                  </a:cubicBezTo>
                  <a:cubicBezTo>
                    <a:pt x="13877" y="2727"/>
                    <a:pt x="13752" y="2602"/>
                    <a:pt x="13597" y="2602"/>
                  </a:cubicBezTo>
                  <a:lnTo>
                    <a:pt x="557" y="2602"/>
                  </a:lnTo>
                  <a:lnTo>
                    <a:pt x="557" y="840"/>
                  </a:lnTo>
                  <a:cubicBezTo>
                    <a:pt x="557" y="688"/>
                    <a:pt x="685" y="563"/>
                    <a:pt x="837" y="563"/>
                  </a:cubicBezTo>
                  <a:lnTo>
                    <a:pt x="18211" y="563"/>
                  </a:lnTo>
                  <a:cubicBezTo>
                    <a:pt x="18365" y="563"/>
                    <a:pt x="18490" y="688"/>
                    <a:pt x="18490" y="840"/>
                  </a:cubicBezTo>
                  <a:lnTo>
                    <a:pt x="18490" y="2602"/>
                  </a:lnTo>
                  <a:lnTo>
                    <a:pt x="14841" y="2602"/>
                  </a:lnTo>
                  <a:cubicBezTo>
                    <a:pt x="14689" y="2602"/>
                    <a:pt x="14561" y="2727"/>
                    <a:pt x="14561" y="2878"/>
                  </a:cubicBezTo>
                  <a:cubicBezTo>
                    <a:pt x="14561" y="3033"/>
                    <a:pt x="14689" y="3158"/>
                    <a:pt x="14841" y="3158"/>
                  </a:cubicBezTo>
                  <a:lnTo>
                    <a:pt x="18490" y="3158"/>
                  </a:lnTo>
                  <a:lnTo>
                    <a:pt x="18490" y="15106"/>
                  </a:lnTo>
                  <a:cubicBezTo>
                    <a:pt x="18490" y="15258"/>
                    <a:pt x="18365" y="15386"/>
                    <a:pt x="18211" y="15386"/>
                  </a:cubicBezTo>
                  <a:lnTo>
                    <a:pt x="13686" y="15386"/>
                  </a:lnTo>
                  <a:cubicBezTo>
                    <a:pt x="13534" y="15386"/>
                    <a:pt x="13409" y="15511"/>
                    <a:pt x="13409" y="15662"/>
                  </a:cubicBezTo>
                  <a:cubicBezTo>
                    <a:pt x="13409" y="15817"/>
                    <a:pt x="13534" y="15942"/>
                    <a:pt x="13686" y="15942"/>
                  </a:cubicBezTo>
                  <a:lnTo>
                    <a:pt x="18211" y="15942"/>
                  </a:lnTo>
                  <a:cubicBezTo>
                    <a:pt x="18672" y="15942"/>
                    <a:pt x="19050" y="15567"/>
                    <a:pt x="19050" y="15106"/>
                  </a:cubicBezTo>
                  <a:lnTo>
                    <a:pt x="19050" y="837"/>
                  </a:lnTo>
                  <a:cubicBezTo>
                    <a:pt x="19050" y="375"/>
                    <a:pt x="18672" y="0"/>
                    <a:pt x="18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95;p49">
              <a:extLst>
                <a:ext uri="{FF2B5EF4-FFF2-40B4-BE49-F238E27FC236}">
                  <a16:creationId xmlns:a16="http://schemas.microsoft.com/office/drawing/2014/main" id="{72B43DD5-6498-353C-B82C-2B9B0D7CEBAB}"/>
                </a:ext>
              </a:extLst>
            </p:cNvPr>
            <p:cNvSpPr/>
            <p:nvPr/>
          </p:nvSpPr>
          <p:spPr>
            <a:xfrm>
              <a:off x="6285571" y="4250770"/>
              <a:ext cx="299363" cy="236799"/>
            </a:xfrm>
            <a:custGeom>
              <a:avLst/>
              <a:gdLst/>
              <a:ahLst/>
              <a:cxnLst/>
              <a:rect l="l" t="t" r="r" b="b"/>
              <a:pathLst>
                <a:path w="12728" h="10068" extrusionOk="0">
                  <a:moveTo>
                    <a:pt x="277" y="1"/>
                  </a:moveTo>
                  <a:cubicBezTo>
                    <a:pt x="125" y="1"/>
                    <a:pt x="0" y="126"/>
                    <a:pt x="0" y="278"/>
                  </a:cubicBezTo>
                  <a:lnTo>
                    <a:pt x="0" y="9231"/>
                  </a:lnTo>
                  <a:cubicBezTo>
                    <a:pt x="0" y="9692"/>
                    <a:pt x="375" y="10067"/>
                    <a:pt x="837" y="10067"/>
                  </a:cubicBezTo>
                  <a:lnTo>
                    <a:pt x="12448" y="10067"/>
                  </a:lnTo>
                  <a:cubicBezTo>
                    <a:pt x="12600" y="10067"/>
                    <a:pt x="12728" y="9942"/>
                    <a:pt x="12728" y="9787"/>
                  </a:cubicBezTo>
                  <a:cubicBezTo>
                    <a:pt x="12728" y="9633"/>
                    <a:pt x="12606" y="9511"/>
                    <a:pt x="12448" y="9511"/>
                  </a:cubicBezTo>
                  <a:lnTo>
                    <a:pt x="837" y="9511"/>
                  </a:lnTo>
                  <a:cubicBezTo>
                    <a:pt x="682" y="9511"/>
                    <a:pt x="557" y="9383"/>
                    <a:pt x="557" y="9231"/>
                  </a:cubicBezTo>
                  <a:lnTo>
                    <a:pt x="557" y="278"/>
                  </a:lnTo>
                  <a:cubicBezTo>
                    <a:pt x="557" y="126"/>
                    <a:pt x="43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96;p49">
              <a:extLst>
                <a:ext uri="{FF2B5EF4-FFF2-40B4-BE49-F238E27FC236}">
                  <a16:creationId xmlns:a16="http://schemas.microsoft.com/office/drawing/2014/main" id="{5B95791B-9F2C-F945-067E-8C7F771159C6}"/>
                </a:ext>
              </a:extLst>
            </p:cNvPr>
            <p:cNvSpPr/>
            <p:nvPr/>
          </p:nvSpPr>
          <p:spPr>
            <a:xfrm>
              <a:off x="6319182" y="4142695"/>
              <a:ext cx="13101" cy="13242"/>
            </a:xfrm>
            <a:custGeom>
              <a:avLst/>
              <a:gdLst/>
              <a:ahLst/>
              <a:cxnLst/>
              <a:rect l="l" t="t" r="r" b="b"/>
              <a:pathLst>
                <a:path w="557" h="563" extrusionOk="0">
                  <a:moveTo>
                    <a:pt x="277" y="0"/>
                  </a:moveTo>
                  <a:cubicBezTo>
                    <a:pt x="125" y="0"/>
                    <a:pt x="0" y="125"/>
                    <a:pt x="0" y="280"/>
                  </a:cubicBezTo>
                  <a:lnTo>
                    <a:pt x="0" y="283"/>
                  </a:lnTo>
                  <a:cubicBezTo>
                    <a:pt x="0" y="435"/>
                    <a:pt x="125" y="563"/>
                    <a:pt x="277" y="563"/>
                  </a:cubicBezTo>
                  <a:cubicBezTo>
                    <a:pt x="432" y="563"/>
                    <a:pt x="557" y="435"/>
                    <a:pt x="557" y="283"/>
                  </a:cubicBezTo>
                  <a:lnTo>
                    <a:pt x="557" y="280"/>
                  </a:lnTo>
                  <a:cubicBezTo>
                    <a:pt x="557" y="125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97;p49">
              <a:extLst>
                <a:ext uri="{FF2B5EF4-FFF2-40B4-BE49-F238E27FC236}">
                  <a16:creationId xmlns:a16="http://schemas.microsoft.com/office/drawing/2014/main" id="{ED928F31-480E-6B84-192E-DB91A6FF5FC0}"/>
                </a:ext>
              </a:extLst>
            </p:cNvPr>
            <p:cNvSpPr/>
            <p:nvPr/>
          </p:nvSpPr>
          <p:spPr>
            <a:xfrm>
              <a:off x="6342490" y="4142695"/>
              <a:ext cx="13171" cy="13242"/>
            </a:xfrm>
            <a:custGeom>
              <a:avLst/>
              <a:gdLst/>
              <a:ahLst/>
              <a:cxnLst/>
              <a:rect l="l" t="t" r="r" b="b"/>
              <a:pathLst>
                <a:path w="560" h="563" extrusionOk="0">
                  <a:moveTo>
                    <a:pt x="280" y="0"/>
                  </a:moveTo>
                  <a:cubicBezTo>
                    <a:pt x="128" y="0"/>
                    <a:pt x="0" y="122"/>
                    <a:pt x="0" y="280"/>
                  </a:cubicBezTo>
                  <a:lnTo>
                    <a:pt x="0" y="283"/>
                  </a:lnTo>
                  <a:cubicBezTo>
                    <a:pt x="0" y="435"/>
                    <a:pt x="125" y="563"/>
                    <a:pt x="280" y="563"/>
                  </a:cubicBezTo>
                  <a:cubicBezTo>
                    <a:pt x="432" y="563"/>
                    <a:pt x="560" y="438"/>
                    <a:pt x="560" y="283"/>
                  </a:cubicBezTo>
                  <a:lnTo>
                    <a:pt x="560" y="280"/>
                  </a:lnTo>
                  <a:cubicBezTo>
                    <a:pt x="560" y="125"/>
                    <a:pt x="438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8;p49">
              <a:extLst>
                <a:ext uri="{FF2B5EF4-FFF2-40B4-BE49-F238E27FC236}">
                  <a16:creationId xmlns:a16="http://schemas.microsoft.com/office/drawing/2014/main" id="{723A4B81-11D2-FF06-63E3-3ECC608E40DF}"/>
                </a:ext>
              </a:extLst>
            </p:cNvPr>
            <p:cNvSpPr/>
            <p:nvPr/>
          </p:nvSpPr>
          <p:spPr>
            <a:xfrm>
              <a:off x="6365869" y="4142695"/>
              <a:ext cx="13171" cy="13242"/>
            </a:xfrm>
            <a:custGeom>
              <a:avLst/>
              <a:gdLst/>
              <a:ahLst/>
              <a:cxnLst/>
              <a:rect l="l" t="t" r="r" b="b"/>
              <a:pathLst>
                <a:path w="560" h="563" extrusionOk="0">
                  <a:moveTo>
                    <a:pt x="280" y="0"/>
                  </a:moveTo>
                  <a:cubicBezTo>
                    <a:pt x="125" y="0"/>
                    <a:pt x="0" y="125"/>
                    <a:pt x="0" y="280"/>
                  </a:cubicBezTo>
                  <a:lnTo>
                    <a:pt x="0" y="283"/>
                  </a:lnTo>
                  <a:cubicBezTo>
                    <a:pt x="0" y="435"/>
                    <a:pt x="125" y="563"/>
                    <a:pt x="280" y="563"/>
                  </a:cubicBezTo>
                  <a:cubicBezTo>
                    <a:pt x="432" y="563"/>
                    <a:pt x="560" y="435"/>
                    <a:pt x="560" y="283"/>
                  </a:cubicBezTo>
                  <a:lnTo>
                    <a:pt x="560" y="280"/>
                  </a:lnTo>
                  <a:cubicBezTo>
                    <a:pt x="560" y="125"/>
                    <a:pt x="432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9;p49">
              <a:extLst>
                <a:ext uri="{FF2B5EF4-FFF2-40B4-BE49-F238E27FC236}">
                  <a16:creationId xmlns:a16="http://schemas.microsoft.com/office/drawing/2014/main" id="{17E07059-534B-DAFE-BD90-83B501BF2BD5}"/>
                </a:ext>
              </a:extLst>
            </p:cNvPr>
            <p:cNvSpPr/>
            <p:nvPr/>
          </p:nvSpPr>
          <p:spPr>
            <a:xfrm>
              <a:off x="6514986" y="4142766"/>
              <a:ext cx="185055" cy="13171"/>
            </a:xfrm>
            <a:custGeom>
              <a:avLst/>
              <a:gdLst/>
              <a:ahLst/>
              <a:cxnLst/>
              <a:rect l="l" t="t" r="r" b="b"/>
              <a:pathLst>
                <a:path w="7868" h="560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7587" y="560"/>
                  </a:lnTo>
                  <a:cubicBezTo>
                    <a:pt x="7742" y="560"/>
                    <a:pt x="7867" y="432"/>
                    <a:pt x="7867" y="280"/>
                  </a:cubicBezTo>
                  <a:cubicBezTo>
                    <a:pt x="7867" y="128"/>
                    <a:pt x="7739" y="0"/>
                    <a:pt x="7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00;p49">
              <a:extLst>
                <a:ext uri="{FF2B5EF4-FFF2-40B4-BE49-F238E27FC236}">
                  <a16:creationId xmlns:a16="http://schemas.microsoft.com/office/drawing/2014/main" id="{9AB27208-32C3-2424-5C3C-63D206754D3A}"/>
                </a:ext>
              </a:extLst>
            </p:cNvPr>
            <p:cNvSpPr/>
            <p:nvPr/>
          </p:nvSpPr>
          <p:spPr>
            <a:xfrm>
              <a:off x="6339832" y="4353552"/>
              <a:ext cx="114825" cy="92292"/>
            </a:xfrm>
            <a:custGeom>
              <a:avLst/>
              <a:gdLst/>
              <a:ahLst/>
              <a:cxnLst/>
              <a:rect l="l" t="t" r="r" b="b"/>
              <a:pathLst>
                <a:path w="4882" h="3924" extrusionOk="0">
                  <a:moveTo>
                    <a:pt x="277" y="0"/>
                  </a:moveTo>
                  <a:cubicBezTo>
                    <a:pt x="125" y="0"/>
                    <a:pt x="0" y="128"/>
                    <a:pt x="0" y="280"/>
                  </a:cubicBezTo>
                  <a:lnTo>
                    <a:pt x="0" y="3643"/>
                  </a:lnTo>
                  <a:cubicBezTo>
                    <a:pt x="0" y="3795"/>
                    <a:pt x="125" y="3923"/>
                    <a:pt x="277" y="3923"/>
                  </a:cubicBezTo>
                  <a:lnTo>
                    <a:pt x="4602" y="3923"/>
                  </a:lnTo>
                  <a:cubicBezTo>
                    <a:pt x="4754" y="3923"/>
                    <a:pt x="4882" y="3795"/>
                    <a:pt x="4882" y="3643"/>
                  </a:cubicBezTo>
                  <a:cubicBezTo>
                    <a:pt x="4882" y="3492"/>
                    <a:pt x="4754" y="3364"/>
                    <a:pt x="4602" y="3364"/>
                  </a:cubicBezTo>
                  <a:lnTo>
                    <a:pt x="3831" y="3364"/>
                  </a:lnTo>
                  <a:lnTo>
                    <a:pt x="3831" y="649"/>
                  </a:lnTo>
                  <a:cubicBezTo>
                    <a:pt x="3831" y="497"/>
                    <a:pt x="3706" y="369"/>
                    <a:pt x="3551" y="369"/>
                  </a:cubicBezTo>
                  <a:cubicBezTo>
                    <a:pt x="3399" y="369"/>
                    <a:pt x="3274" y="497"/>
                    <a:pt x="3274" y="649"/>
                  </a:cubicBezTo>
                  <a:lnTo>
                    <a:pt x="3274" y="3364"/>
                  </a:lnTo>
                  <a:lnTo>
                    <a:pt x="2718" y="3364"/>
                  </a:lnTo>
                  <a:lnTo>
                    <a:pt x="2718" y="2343"/>
                  </a:lnTo>
                  <a:cubicBezTo>
                    <a:pt x="2718" y="2188"/>
                    <a:pt x="2593" y="2063"/>
                    <a:pt x="2441" y="2063"/>
                  </a:cubicBezTo>
                  <a:cubicBezTo>
                    <a:pt x="2286" y="2063"/>
                    <a:pt x="2161" y="2188"/>
                    <a:pt x="2161" y="2343"/>
                  </a:cubicBezTo>
                  <a:lnTo>
                    <a:pt x="2161" y="3364"/>
                  </a:lnTo>
                  <a:lnTo>
                    <a:pt x="1607" y="3364"/>
                  </a:lnTo>
                  <a:lnTo>
                    <a:pt x="1607" y="1560"/>
                  </a:lnTo>
                  <a:cubicBezTo>
                    <a:pt x="1607" y="1408"/>
                    <a:pt x="1479" y="1280"/>
                    <a:pt x="1328" y="1280"/>
                  </a:cubicBezTo>
                  <a:cubicBezTo>
                    <a:pt x="1176" y="1280"/>
                    <a:pt x="1048" y="1408"/>
                    <a:pt x="1048" y="1560"/>
                  </a:cubicBezTo>
                  <a:lnTo>
                    <a:pt x="1048" y="3364"/>
                  </a:lnTo>
                  <a:lnTo>
                    <a:pt x="557" y="3364"/>
                  </a:lnTo>
                  <a:lnTo>
                    <a:pt x="557" y="280"/>
                  </a:lnTo>
                  <a:cubicBezTo>
                    <a:pt x="557" y="128"/>
                    <a:pt x="432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1;p49">
              <a:extLst>
                <a:ext uri="{FF2B5EF4-FFF2-40B4-BE49-F238E27FC236}">
                  <a16:creationId xmlns:a16="http://schemas.microsoft.com/office/drawing/2014/main" id="{EB23301E-EFFB-6D37-2C66-76D83D8D72C5}"/>
                </a:ext>
              </a:extLst>
            </p:cNvPr>
            <p:cNvSpPr/>
            <p:nvPr/>
          </p:nvSpPr>
          <p:spPr>
            <a:xfrm>
              <a:off x="6482504" y="4408142"/>
              <a:ext cx="50639" cy="13195"/>
            </a:xfrm>
            <a:custGeom>
              <a:avLst/>
              <a:gdLst/>
              <a:ahLst/>
              <a:cxnLst/>
              <a:rect l="l" t="t" r="r" b="b"/>
              <a:pathLst>
                <a:path w="2153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1"/>
                  </a:cubicBezTo>
                  <a:cubicBezTo>
                    <a:pt x="0" y="438"/>
                    <a:pt x="125" y="560"/>
                    <a:pt x="280" y="560"/>
                  </a:cubicBezTo>
                  <a:lnTo>
                    <a:pt x="1872" y="560"/>
                  </a:lnTo>
                  <a:cubicBezTo>
                    <a:pt x="2024" y="560"/>
                    <a:pt x="2152" y="432"/>
                    <a:pt x="2152" y="281"/>
                  </a:cubicBezTo>
                  <a:cubicBezTo>
                    <a:pt x="2152" y="129"/>
                    <a:pt x="2024" y="1"/>
                    <a:pt x="1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2;p49">
              <a:extLst>
                <a:ext uri="{FF2B5EF4-FFF2-40B4-BE49-F238E27FC236}">
                  <a16:creationId xmlns:a16="http://schemas.microsoft.com/office/drawing/2014/main" id="{361DE6E6-39C1-4068-3D97-A4153B601877}"/>
                </a:ext>
              </a:extLst>
            </p:cNvPr>
            <p:cNvSpPr/>
            <p:nvPr/>
          </p:nvSpPr>
          <p:spPr>
            <a:xfrm>
              <a:off x="6482504" y="4432650"/>
              <a:ext cx="181269" cy="13195"/>
            </a:xfrm>
            <a:custGeom>
              <a:avLst/>
              <a:gdLst/>
              <a:ahLst/>
              <a:cxnLst/>
              <a:rect l="l" t="t" r="r" b="b"/>
              <a:pathLst>
                <a:path w="7707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0"/>
                  </a:cubicBezTo>
                  <a:cubicBezTo>
                    <a:pt x="0" y="438"/>
                    <a:pt x="125" y="560"/>
                    <a:pt x="280" y="560"/>
                  </a:cubicBezTo>
                  <a:lnTo>
                    <a:pt x="7427" y="560"/>
                  </a:lnTo>
                  <a:cubicBezTo>
                    <a:pt x="7581" y="560"/>
                    <a:pt x="7706" y="432"/>
                    <a:pt x="7706" y="280"/>
                  </a:cubicBezTo>
                  <a:cubicBezTo>
                    <a:pt x="7706" y="129"/>
                    <a:pt x="7581" y="1"/>
                    <a:pt x="7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03;p49">
              <a:extLst>
                <a:ext uri="{FF2B5EF4-FFF2-40B4-BE49-F238E27FC236}">
                  <a16:creationId xmlns:a16="http://schemas.microsoft.com/office/drawing/2014/main" id="{A0740456-ABF8-205C-2F80-908B0B9C5090}"/>
                </a:ext>
              </a:extLst>
            </p:cNvPr>
            <p:cNvSpPr/>
            <p:nvPr/>
          </p:nvSpPr>
          <p:spPr>
            <a:xfrm>
              <a:off x="6475989" y="4344661"/>
              <a:ext cx="203472" cy="46499"/>
            </a:xfrm>
            <a:custGeom>
              <a:avLst/>
              <a:gdLst/>
              <a:ahLst/>
              <a:cxnLst/>
              <a:rect l="l" t="t" r="r" b="b"/>
              <a:pathLst>
                <a:path w="8651" h="1977" extrusionOk="0">
                  <a:moveTo>
                    <a:pt x="7998" y="557"/>
                  </a:moveTo>
                  <a:cubicBezTo>
                    <a:pt x="8052" y="557"/>
                    <a:pt x="8091" y="599"/>
                    <a:pt x="8091" y="652"/>
                  </a:cubicBezTo>
                  <a:lnTo>
                    <a:pt x="8091" y="1325"/>
                  </a:lnTo>
                  <a:cubicBezTo>
                    <a:pt x="8091" y="1375"/>
                    <a:pt x="8052" y="1417"/>
                    <a:pt x="7998" y="1417"/>
                  </a:cubicBezTo>
                  <a:lnTo>
                    <a:pt x="649" y="1417"/>
                  </a:lnTo>
                  <a:cubicBezTo>
                    <a:pt x="599" y="1417"/>
                    <a:pt x="557" y="1375"/>
                    <a:pt x="557" y="1325"/>
                  </a:cubicBezTo>
                  <a:lnTo>
                    <a:pt x="557" y="652"/>
                  </a:lnTo>
                  <a:cubicBezTo>
                    <a:pt x="557" y="599"/>
                    <a:pt x="599" y="557"/>
                    <a:pt x="649" y="557"/>
                  </a:cubicBezTo>
                  <a:close/>
                  <a:moveTo>
                    <a:pt x="649" y="0"/>
                  </a:moveTo>
                  <a:cubicBezTo>
                    <a:pt x="289" y="0"/>
                    <a:pt x="0" y="289"/>
                    <a:pt x="0" y="652"/>
                  </a:cubicBezTo>
                  <a:lnTo>
                    <a:pt x="0" y="1325"/>
                  </a:lnTo>
                  <a:cubicBezTo>
                    <a:pt x="0" y="1682"/>
                    <a:pt x="292" y="1977"/>
                    <a:pt x="649" y="1977"/>
                  </a:cubicBezTo>
                  <a:lnTo>
                    <a:pt x="7998" y="1977"/>
                  </a:lnTo>
                  <a:cubicBezTo>
                    <a:pt x="8355" y="1977"/>
                    <a:pt x="8650" y="1682"/>
                    <a:pt x="8650" y="1325"/>
                  </a:cubicBezTo>
                  <a:lnTo>
                    <a:pt x="8650" y="652"/>
                  </a:lnTo>
                  <a:cubicBezTo>
                    <a:pt x="8650" y="295"/>
                    <a:pt x="8355" y="0"/>
                    <a:pt x="7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04;p49">
              <a:extLst>
                <a:ext uri="{FF2B5EF4-FFF2-40B4-BE49-F238E27FC236}">
                  <a16:creationId xmlns:a16="http://schemas.microsoft.com/office/drawing/2014/main" id="{7EFA1318-6C32-13B2-F5BE-D54E5CF42F90}"/>
                </a:ext>
              </a:extLst>
            </p:cNvPr>
            <p:cNvSpPr/>
            <p:nvPr/>
          </p:nvSpPr>
          <p:spPr>
            <a:xfrm>
              <a:off x="6482504" y="4311122"/>
              <a:ext cx="187149" cy="13195"/>
            </a:xfrm>
            <a:custGeom>
              <a:avLst/>
              <a:gdLst/>
              <a:ahLst/>
              <a:cxnLst/>
              <a:rect l="l" t="t" r="r" b="b"/>
              <a:pathLst>
                <a:path w="7957" h="561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5"/>
                    <a:pt x="125" y="560"/>
                    <a:pt x="280" y="560"/>
                  </a:cubicBezTo>
                  <a:lnTo>
                    <a:pt x="7677" y="560"/>
                  </a:lnTo>
                  <a:cubicBezTo>
                    <a:pt x="7828" y="560"/>
                    <a:pt x="7956" y="432"/>
                    <a:pt x="7956" y="280"/>
                  </a:cubicBezTo>
                  <a:cubicBezTo>
                    <a:pt x="7956" y="128"/>
                    <a:pt x="7828" y="0"/>
                    <a:pt x="7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5;p49">
              <a:extLst>
                <a:ext uri="{FF2B5EF4-FFF2-40B4-BE49-F238E27FC236}">
                  <a16:creationId xmlns:a16="http://schemas.microsoft.com/office/drawing/2014/main" id="{7555EB47-92D3-0C66-8FD6-50CE448CD68F}"/>
                </a:ext>
              </a:extLst>
            </p:cNvPr>
            <p:cNvSpPr/>
            <p:nvPr/>
          </p:nvSpPr>
          <p:spPr>
            <a:xfrm>
              <a:off x="6635102" y="4286261"/>
              <a:ext cx="34551" cy="13195"/>
            </a:xfrm>
            <a:custGeom>
              <a:avLst/>
              <a:gdLst/>
              <a:ahLst/>
              <a:cxnLst/>
              <a:rect l="l" t="t" r="r" b="b"/>
              <a:pathLst>
                <a:path w="1469" h="561" extrusionOk="0">
                  <a:moveTo>
                    <a:pt x="281" y="1"/>
                  </a:moveTo>
                  <a:cubicBezTo>
                    <a:pt x="129" y="1"/>
                    <a:pt x="1" y="129"/>
                    <a:pt x="1" y="281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189" y="560"/>
                  </a:lnTo>
                  <a:cubicBezTo>
                    <a:pt x="1340" y="560"/>
                    <a:pt x="1468" y="432"/>
                    <a:pt x="1468" y="281"/>
                  </a:cubicBezTo>
                  <a:cubicBezTo>
                    <a:pt x="1468" y="129"/>
                    <a:pt x="1340" y="1"/>
                    <a:pt x="1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6;p49">
              <a:extLst>
                <a:ext uri="{FF2B5EF4-FFF2-40B4-BE49-F238E27FC236}">
                  <a16:creationId xmlns:a16="http://schemas.microsoft.com/office/drawing/2014/main" id="{879751A0-01E0-2537-7B1D-589F2451CE96}"/>
                </a:ext>
              </a:extLst>
            </p:cNvPr>
            <p:cNvSpPr/>
            <p:nvPr/>
          </p:nvSpPr>
          <p:spPr>
            <a:xfrm>
              <a:off x="6609771" y="4286261"/>
              <a:ext cx="16393" cy="13195"/>
            </a:xfrm>
            <a:custGeom>
              <a:avLst/>
              <a:gdLst/>
              <a:ahLst/>
              <a:cxnLst/>
              <a:rect l="l" t="t" r="r" b="b"/>
              <a:pathLst>
                <a:path w="697" h="561" extrusionOk="0">
                  <a:moveTo>
                    <a:pt x="280" y="1"/>
                  </a:moveTo>
                  <a:cubicBezTo>
                    <a:pt x="126" y="1"/>
                    <a:pt x="0" y="129"/>
                    <a:pt x="0" y="281"/>
                  </a:cubicBezTo>
                  <a:cubicBezTo>
                    <a:pt x="0" y="432"/>
                    <a:pt x="126" y="560"/>
                    <a:pt x="280" y="560"/>
                  </a:cubicBezTo>
                  <a:lnTo>
                    <a:pt x="417" y="560"/>
                  </a:lnTo>
                  <a:cubicBezTo>
                    <a:pt x="569" y="560"/>
                    <a:pt x="697" y="432"/>
                    <a:pt x="697" y="281"/>
                  </a:cubicBezTo>
                  <a:cubicBezTo>
                    <a:pt x="697" y="129"/>
                    <a:pt x="569" y="1"/>
                    <a:pt x="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7;p49">
              <a:extLst>
                <a:ext uri="{FF2B5EF4-FFF2-40B4-BE49-F238E27FC236}">
                  <a16:creationId xmlns:a16="http://schemas.microsoft.com/office/drawing/2014/main" id="{8DBF7F9C-1577-CF63-A05A-39F2D27AAC76}"/>
                </a:ext>
              </a:extLst>
            </p:cNvPr>
            <p:cNvSpPr/>
            <p:nvPr/>
          </p:nvSpPr>
          <p:spPr>
            <a:xfrm>
              <a:off x="6515409" y="4286261"/>
              <a:ext cx="84931" cy="13195"/>
            </a:xfrm>
            <a:custGeom>
              <a:avLst/>
              <a:gdLst/>
              <a:ahLst/>
              <a:cxnLst/>
              <a:rect l="l" t="t" r="r" b="b"/>
              <a:pathLst>
                <a:path w="3611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1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3331" y="560"/>
                  </a:lnTo>
                  <a:cubicBezTo>
                    <a:pt x="3483" y="560"/>
                    <a:pt x="3611" y="432"/>
                    <a:pt x="3611" y="281"/>
                  </a:cubicBezTo>
                  <a:cubicBezTo>
                    <a:pt x="3611" y="129"/>
                    <a:pt x="3483" y="1"/>
                    <a:pt x="3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8;p49">
              <a:extLst>
                <a:ext uri="{FF2B5EF4-FFF2-40B4-BE49-F238E27FC236}">
                  <a16:creationId xmlns:a16="http://schemas.microsoft.com/office/drawing/2014/main" id="{35681E5C-29FD-5F34-919F-013F4E276BC7}"/>
                </a:ext>
              </a:extLst>
            </p:cNvPr>
            <p:cNvSpPr/>
            <p:nvPr/>
          </p:nvSpPr>
          <p:spPr>
            <a:xfrm>
              <a:off x="6482504" y="4286261"/>
              <a:ext cx="21921" cy="13195"/>
            </a:xfrm>
            <a:custGeom>
              <a:avLst/>
              <a:gdLst/>
              <a:ahLst/>
              <a:cxnLst/>
              <a:rect l="l" t="t" r="r" b="b"/>
              <a:pathLst>
                <a:path w="932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1"/>
                  </a:cubicBezTo>
                  <a:cubicBezTo>
                    <a:pt x="0" y="435"/>
                    <a:pt x="125" y="560"/>
                    <a:pt x="280" y="560"/>
                  </a:cubicBezTo>
                  <a:lnTo>
                    <a:pt x="652" y="560"/>
                  </a:lnTo>
                  <a:cubicBezTo>
                    <a:pt x="804" y="560"/>
                    <a:pt x="932" y="432"/>
                    <a:pt x="932" y="281"/>
                  </a:cubicBezTo>
                  <a:cubicBezTo>
                    <a:pt x="932" y="129"/>
                    <a:pt x="804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9;p49">
              <a:extLst>
                <a:ext uri="{FF2B5EF4-FFF2-40B4-BE49-F238E27FC236}">
                  <a16:creationId xmlns:a16="http://schemas.microsoft.com/office/drawing/2014/main" id="{A1E61A66-18D8-A083-F998-DDD20E560D04}"/>
                </a:ext>
              </a:extLst>
            </p:cNvPr>
            <p:cNvSpPr/>
            <p:nvPr/>
          </p:nvSpPr>
          <p:spPr>
            <a:xfrm>
              <a:off x="6551395" y="4261424"/>
              <a:ext cx="118259" cy="13171"/>
            </a:xfrm>
            <a:custGeom>
              <a:avLst/>
              <a:gdLst/>
              <a:ahLst/>
              <a:cxnLst/>
              <a:rect l="l" t="t" r="r" b="b"/>
              <a:pathLst>
                <a:path w="5028" h="560" extrusionOk="0">
                  <a:moveTo>
                    <a:pt x="280" y="0"/>
                  </a:moveTo>
                  <a:cubicBezTo>
                    <a:pt x="122" y="0"/>
                    <a:pt x="0" y="122"/>
                    <a:pt x="0" y="280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4748" y="560"/>
                  </a:lnTo>
                  <a:cubicBezTo>
                    <a:pt x="4899" y="560"/>
                    <a:pt x="5027" y="432"/>
                    <a:pt x="5027" y="280"/>
                  </a:cubicBezTo>
                  <a:cubicBezTo>
                    <a:pt x="5027" y="128"/>
                    <a:pt x="4899" y="0"/>
                    <a:pt x="47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10;p49">
              <a:extLst>
                <a:ext uri="{FF2B5EF4-FFF2-40B4-BE49-F238E27FC236}">
                  <a16:creationId xmlns:a16="http://schemas.microsoft.com/office/drawing/2014/main" id="{02647619-6731-FB98-BB4C-FA7682CECE7A}"/>
                </a:ext>
              </a:extLst>
            </p:cNvPr>
            <p:cNvSpPr/>
            <p:nvPr/>
          </p:nvSpPr>
          <p:spPr>
            <a:xfrm>
              <a:off x="6482434" y="4261424"/>
              <a:ext cx="57836" cy="13171"/>
            </a:xfrm>
            <a:custGeom>
              <a:avLst/>
              <a:gdLst/>
              <a:ahLst/>
              <a:cxnLst/>
              <a:rect l="l" t="t" r="r" b="b"/>
              <a:pathLst>
                <a:path w="2459" h="560" extrusionOk="0">
                  <a:moveTo>
                    <a:pt x="280" y="0"/>
                  </a:moveTo>
                  <a:cubicBezTo>
                    <a:pt x="125" y="0"/>
                    <a:pt x="0" y="128"/>
                    <a:pt x="0" y="280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2182" y="560"/>
                  </a:lnTo>
                  <a:cubicBezTo>
                    <a:pt x="2334" y="560"/>
                    <a:pt x="2459" y="432"/>
                    <a:pt x="2459" y="280"/>
                  </a:cubicBezTo>
                  <a:cubicBezTo>
                    <a:pt x="2459" y="128"/>
                    <a:pt x="2337" y="0"/>
                    <a:pt x="2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11;p49">
              <a:extLst>
                <a:ext uri="{FF2B5EF4-FFF2-40B4-BE49-F238E27FC236}">
                  <a16:creationId xmlns:a16="http://schemas.microsoft.com/office/drawing/2014/main" id="{59B9BBE3-9F25-C016-1534-BCB36AB87585}"/>
                </a:ext>
              </a:extLst>
            </p:cNvPr>
            <p:cNvSpPr/>
            <p:nvPr/>
          </p:nvSpPr>
          <p:spPr>
            <a:xfrm>
              <a:off x="6344513" y="4240774"/>
              <a:ext cx="46922" cy="13171"/>
            </a:xfrm>
            <a:custGeom>
              <a:avLst/>
              <a:gdLst/>
              <a:ahLst/>
              <a:cxnLst/>
              <a:rect l="l" t="t" r="r" b="b"/>
              <a:pathLst>
                <a:path w="1995" h="560" extrusionOk="0">
                  <a:moveTo>
                    <a:pt x="280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0" y="560"/>
                  </a:cubicBezTo>
                  <a:lnTo>
                    <a:pt x="1715" y="560"/>
                  </a:lnTo>
                  <a:cubicBezTo>
                    <a:pt x="1870" y="560"/>
                    <a:pt x="1995" y="432"/>
                    <a:pt x="1995" y="280"/>
                  </a:cubicBezTo>
                  <a:cubicBezTo>
                    <a:pt x="1995" y="128"/>
                    <a:pt x="1870" y="0"/>
                    <a:pt x="1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12;p49">
              <a:extLst>
                <a:ext uri="{FF2B5EF4-FFF2-40B4-BE49-F238E27FC236}">
                  <a16:creationId xmlns:a16="http://schemas.microsoft.com/office/drawing/2014/main" id="{5D288BEC-F6C4-FBC4-5A83-CC9B24639903}"/>
                </a:ext>
              </a:extLst>
            </p:cNvPr>
            <p:cNvSpPr/>
            <p:nvPr/>
          </p:nvSpPr>
          <p:spPr>
            <a:xfrm>
              <a:off x="6344513" y="4217324"/>
              <a:ext cx="85425" cy="13171"/>
            </a:xfrm>
            <a:custGeom>
              <a:avLst/>
              <a:gdLst/>
              <a:ahLst/>
              <a:cxnLst/>
              <a:rect l="l" t="t" r="r" b="b"/>
              <a:pathLst>
                <a:path w="3632" h="560" extrusionOk="0">
                  <a:moveTo>
                    <a:pt x="280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0" y="560"/>
                  </a:cubicBezTo>
                  <a:lnTo>
                    <a:pt x="3352" y="560"/>
                  </a:lnTo>
                  <a:cubicBezTo>
                    <a:pt x="3507" y="560"/>
                    <a:pt x="3632" y="432"/>
                    <a:pt x="3632" y="280"/>
                  </a:cubicBezTo>
                  <a:cubicBezTo>
                    <a:pt x="3632" y="128"/>
                    <a:pt x="3507" y="0"/>
                    <a:pt x="3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13;p49">
              <a:extLst>
                <a:ext uri="{FF2B5EF4-FFF2-40B4-BE49-F238E27FC236}">
                  <a16:creationId xmlns:a16="http://schemas.microsoft.com/office/drawing/2014/main" id="{B3BCB49C-AACE-2EB1-0FD4-22C2D604A9A3}"/>
                </a:ext>
              </a:extLst>
            </p:cNvPr>
            <p:cNvSpPr/>
            <p:nvPr/>
          </p:nvSpPr>
          <p:spPr>
            <a:xfrm>
              <a:off x="6635878" y="4217254"/>
              <a:ext cx="34410" cy="23120"/>
            </a:xfrm>
            <a:custGeom>
              <a:avLst/>
              <a:gdLst/>
              <a:ahLst/>
              <a:cxnLst/>
              <a:rect l="l" t="t" r="r" b="b"/>
              <a:pathLst>
                <a:path w="1463" h="983" extrusionOk="0">
                  <a:moveTo>
                    <a:pt x="307" y="0"/>
                  </a:moveTo>
                  <a:cubicBezTo>
                    <a:pt x="236" y="0"/>
                    <a:pt x="164" y="27"/>
                    <a:pt x="111" y="80"/>
                  </a:cubicBezTo>
                  <a:cubicBezTo>
                    <a:pt x="1" y="191"/>
                    <a:pt x="1" y="369"/>
                    <a:pt x="111" y="476"/>
                  </a:cubicBezTo>
                  <a:lnTo>
                    <a:pt x="534" y="899"/>
                  </a:lnTo>
                  <a:cubicBezTo>
                    <a:pt x="587" y="955"/>
                    <a:pt x="662" y="982"/>
                    <a:pt x="733" y="982"/>
                  </a:cubicBezTo>
                  <a:cubicBezTo>
                    <a:pt x="801" y="982"/>
                    <a:pt x="873" y="955"/>
                    <a:pt x="929" y="899"/>
                  </a:cubicBezTo>
                  <a:lnTo>
                    <a:pt x="1352" y="476"/>
                  </a:lnTo>
                  <a:cubicBezTo>
                    <a:pt x="1462" y="369"/>
                    <a:pt x="1462" y="191"/>
                    <a:pt x="1352" y="80"/>
                  </a:cubicBezTo>
                  <a:cubicBezTo>
                    <a:pt x="1298" y="27"/>
                    <a:pt x="1227" y="0"/>
                    <a:pt x="1156" y="0"/>
                  </a:cubicBezTo>
                  <a:cubicBezTo>
                    <a:pt x="1084" y="0"/>
                    <a:pt x="1013" y="27"/>
                    <a:pt x="959" y="80"/>
                  </a:cubicBezTo>
                  <a:lnTo>
                    <a:pt x="733" y="310"/>
                  </a:lnTo>
                  <a:lnTo>
                    <a:pt x="504" y="80"/>
                  </a:lnTo>
                  <a:cubicBezTo>
                    <a:pt x="450" y="27"/>
                    <a:pt x="379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14;p49">
              <a:extLst>
                <a:ext uri="{FF2B5EF4-FFF2-40B4-BE49-F238E27FC236}">
                  <a16:creationId xmlns:a16="http://schemas.microsoft.com/office/drawing/2014/main" id="{7EA3A12A-162F-F686-538B-EAA374C890B4}"/>
                </a:ext>
              </a:extLst>
            </p:cNvPr>
            <p:cNvSpPr/>
            <p:nvPr/>
          </p:nvSpPr>
          <p:spPr>
            <a:xfrm>
              <a:off x="6344513" y="4277512"/>
              <a:ext cx="59882" cy="59882"/>
            </a:xfrm>
            <a:custGeom>
              <a:avLst/>
              <a:gdLst/>
              <a:ahLst/>
              <a:cxnLst/>
              <a:rect l="l" t="t" r="r" b="b"/>
              <a:pathLst>
                <a:path w="2546" h="2546" extrusionOk="0">
                  <a:moveTo>
                    <a:pt x="1274" y="554"/>
                  </a:moveTo>
                  <a:cubicBezTo>
                    <a:pt x="1667" y="554"/>
                    <a:pt x="1989" y="876"/>
                    <a:pt x="1989" y="1269"/>
                  </a:cubicBezTo>
                  <a:cubicBezTo>
                    <a:pt x="1989" y="1665"/>
                    <a:pt x="1667" y="1983"/>
                    <a:pt x="1274" y="1983"/>
                  </a:cubicBezTo>
                  <a:cubicBezTo>
                    <a:pt x="879" y="1983"/>
                    <a:pt x="560" y="1665"/>
                    <a:pt x="560" y="1269"/>
                  </a:cubicBezTo>
                  <a:cubicBezTo>
                    <a:pt x="560" y="876"/>
                    <a:pt x="879" y="554"/>
                    <a:pt x="1274" y="554"/>
                  </a:cubicBezTo>
                  <a:close/>
                  <a:moveTo>
                    <a:pt x="1274" y="1"/>
                  </a:moveTo>
                  <a:cubicBezTo>
                    <a:pt x="575" y="1"/>
                    <a:pt x="1" y="575"/>
                    <a:pt x="1" y="1275"/>
                  </a:cubicBezTo>
                  <a:cubicBezTo>
                    <a:pt x="1" y="1974"/>
                    <a:pt x="575" y="2546"/>
                    <a:pt x="1274" y="2546"/>
                  </a:cubicBezTo>
                  <a:cubicBezTo>
                    <a:pt x="1977" y="2546"/>
                    <a:pt x="2545" y="1974"/>
                    <a:pt x="2545" y="1275"/>
                  </a:cubicBezTo>
                  <a:cubicBezTo>
                    <a:pt x="2545" y="575"/>
                    <a:pt x="1974" y="1"/>
                    <a:pt x="1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575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0B8A2874-1F2C-405F-41BA-C3B1D127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E177018B-6181-4E80-598B-AA43EED58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344" y="256854"/>
            <a:ext cx="64319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Future Roadmap</a:t>
            </a:r>
            <a:endParaRPr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E77E1-163D-0880-E38E-A04D953B0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97344" y="1307092"/>
            <a:ext cx="794931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OCR Integration: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 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Replace simulated scanning with real Python-based OCR to extract data from uploaded PDFs.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Email Notifications: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 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SendGrid/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Nodemailer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alert users on status changes.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Database Migration: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- Move from SQLite to PostgreSQL for high-concurrency production use</a:t>
            </a:r>
          </a:p>
        </p:txBody>
      </p:sp>
      <p:grpSp>
        <p:nvGrpSpPr>
          <p:cNvPr id="4" name="Google Shape;714;p49">
            <a:extLst>
              <a:ext uri="{FF2B5EF4-FFF2-40B4-BE49-F238E27FC236}">
                <a16:creationId xmlns:a16="http://schemas.microsoft.com/office/drawing/2014/main" id="{C1CCCADF-08D4-7065-1241-5879D6B7C555}"/>
              </a:ext>
            </a:extLst>
          </p:cNvPr>
          <p:cNvGrpSpPr/>
          <p:nvPr/>
        </p:nvGrpSpPr>
        <p:grpSpPr>
          <a:xfrm>
            <a:off x="8098459" y="359602"/>
            <a:ext cx="448197" cy="437731"/>
            <a:chOff x="4578302" y="1156525"/>
            <a:chExt cx="448197" cy="437731"/>
          </a:xfrm>
        </p:grpSpPr>
        <p:sp>
          <p:nvSpPr>
            <p:cNvPr id="5" name="Google Shape;715;p49">
              <a:extLst>
                <a:ext uri="{FF2B5EF4-FFF2-40B4-BE49-F238E27FC236}">
                  <a16:creationId xmlns:a16="http://schemas.microsoft.com/office/drawing/2014/main" id="{0AEEB4EE-7761-1AC0-0AE9-16EB08D2AEAD}"/>
                </a:ext>
              </a:extLst>
            </p:cNvPr>
            <p:cNvSpPr/>
            <p:nvPr/>
          </p:nvSpPr>
          <p:spPr>
            <a:xfrm>
              <a:off x="4826955" y="1270809"/>
              <a:ext cx="23826" cy="16817"/>
            </a:xfrm>
            <a:custGeom>
              <a:avLst/>
              <a:gdLst/>
              <a:ahLst/>
              <a:cxnLst/>
              <a:rect l="l" t="t" r="r" b="b"/>
              <a:pathLst>
                <a:path w="1013" h="715" extrusionOk="0">
                  <a:moveTo>
                    <a:pt x="696" y="0"/>
                  </a:moveTo>
                  <a:cubicBezTo>
                    <a:pt x="661" y="0"/>
                    <a:pt x="625" y="7"/>
                    <a:pt x="590" y="21"/>
                  </a:cubicBezTo>
                  <a:lnTo>
                    <a:pt x="212" y="175"/>
                  </a:lnTo>
                  <a:cubicBezTo>
                    <a:pt x="69" y="238"/>
                    <a:pt x="1" y="402"/>
                    <a:pt x="60" y="544"/>
                  </a:cubicBezTo>
                  <a:cubicBezTo>
                    <a:pt x="105" y="652"/>
                    <a:pt x="209" y="714"/>
                    <a:pt x="316" y="714"/>
                  </a:cubicBezTo>
                  <a:cubicBezTo>
                    <a:pt x="352" y="714"/>
                    <a:pt x="388" y="708"/>
                    <a:pt x="424" y="693"/>
                  </a:cubicBezTo>
                  <a:lnTo>
                    <a:pt x="805" y="535"/>
                  </a:lnTo>
                  <a:cubicBezTo>
                    <a:pt x="944" y="476"/>
                    <a:pt x="1013" y="312"/>
                    <a:pt x="956" y="172"/>
                  </a:cubicBezTo>
                  <a:cubicBezTo>
                    <a:pt x="911" y="64"/>
                    <a:pt x="806" y="0"/>
                    <a:pt x="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16;p49">
              <a:extLst>
                <a:ext uri="{FF2B5EF4-FFF2-40B4-BE49-F238E27FC236}">
                  <a16:creationId xmlns:a16="http://schemas.microsoft.com/office/drawing/2014/main" id="{870EB9A7-9443-6086-3B22-E404BBE715A7}"/>
                </a:ext>
              </a:extLst>
            </p:cNvPr>
            <p:cNvSpPr/>
            <p:nvPr/>
          </p:nvSpPr>
          <p:spPr>
            <a:xfrm>
              <a:off x="4813878" y="1245996"/>
              <a:ext cx="20674" cy="21097"/>
            </a:xfrm>
            <a:custGeom>
              <a:avLst/>
              <a:gdLst/>
              <a:ahLst/>
              <a:cxnLst/>
              <a:rect l="l" t="t" r="r" b="b"/>
              <a:pathLst>
                <a:path w="879" h="897" extrusionOk="0">
                  <a:moveTo>
                    <a:pt x="564" y="1"/>
                  </a:moveTo>
                  <a:cubicBezTo>
                    <a:pt x="478" y="1"/>
                    <a:pt x="392" y="41"/>
                    <a:pt x="337" y="114"/>
                  </a:cubicBezTo>
                  <a:lnTo>
                    <a:pt x="90" y="450"/>
                  </a:lnTo>
                  <a:cubicBezTo>
                    <a:pt x="0" y="576"/>
                    <a:pt x="27" y="751"/>
                    <a:pt x="155" y="840"/>
                  </a:cubicBezTo>
                  <a:cubicBezTo>
                    <a:pt x="203" y="876"/>
                    <a:pt x="262" y="897"/>
                    <a:pt x="319" y="897"/>
                  </a:cubicBezTo>
                  <a:cubicBezTo>
                    <a:pt x="402" y="897"/>
                    <a:pt x="488" y="855"/>
                    <a:pt x="542" y="781"/>
                  </a:cubicBezTo>
                  <a:lnTo>
                    <a:pt x="786" y="445"/>
                  </a:lnTo>
                  <a:cubicBezTo>
                    <a:pt x="878" y="323"/>
                    <a:pt x="849" y="147"/>
                    <a:pt x="727" y="55"/>
                  </a:cubicBezTo>
                  <a:cubicBezTo>
                    <a:pt x="678" y="18"/>
                    <a:pt x="621" y="1"/>
                    <a:pt x="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17;p49">
              <a:extLst>
                <a:ext uri="{FF2B5EF4-FFF2-40B4-BE49-F238E27FC236}">
                  <a16:creationId xmlns:a16="http://schemas.microsoft.com/office/drawing/2014/main" id="{DFF76E56-C96B-57C6-A418-0E2ACC459CCD}"/>
                </a:ext>
              </a:extLst>
            </p:cNvPr>
            <p:cNvSpPr/>
            <p:nvPr/>
          </p:nvSpPr>
          <p:spPr>
            <a:xfrm>
              <a:off x="4832765" y="1298375"/>
              <a:ext cx="23708" cy="14653"/>
            </a:xfrm>
            <a:custGeom>
              <a:avLst/>
              <a:gdLst/>
              <a:ahLst/>
              <a:cxnLst/>
              <a:rect l="l" t="t" r="r" b="b"/>
              <a:pathLst>
                <a:path w="1008" h="623" extrusionOk="0">
                  <a:moveTo>
                    <a:pt x="298" y="0"/>
                  </a:moveTo>
                  <a:cubicBezTo>
                    <a:pt x="163" y="0"/>
                    <a:pt x="44" y="101"/>
                    <a:pt x="25" y="239"/>
                  </a:cubicBezTo>
                  <a:cubicBezTo>
                    <a:pt x="1" y="390"/>
                    <a:pt x="105" y="533"/>
                    <a:pt x="260" y="554"/>
                  </a:cubicBezTo>
                  <a:lnTo>
                    <a:pt x="668" y="620"/>
                  </a:lnTo>
                  <a:cubicBezTo>
                    <a:pt x="683" y="623"/>
                    <a:pt x="697" y="623"/>
                    <a:pt x="709" y="623"/>
                  </a:cubicBezTo>
                  <a:cubicBezTo>
                    <a:pt x="843" y="623"/>
                    <a:pt x="962" y="521"/>
                    <a:pt x="983" y="384"/>
                  </a:cubicBezTo>
                  <a:cubicBezTo>
                    <a:pt x="1007" y="233"/>
                    <a:pt x="903" y="90"/>
                    <a:pt x="751" y="69"/>
                  </a:cubicBezTo>
                  <a:lnTo>
                    <a:pt x="340" y="3"/>
                  </a:lnTo>
                  <a:cubicBezTo>
                    <a:pt x="326" y="1"/>
                    <a:pt x="312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18;p49">
              <a:extLst>
                <a:ext uri="{FF2B5EF4-FFF2-40B4-BE49-F238E27FC236}">
                  <a16:creationId xmlns:a16="http://schemas.microsoft.com/office/drawing/2014/main" id="{6C768205-90F5-46E6-EC5A-7C4BAE122C07}"/>
                </a:ext>
              </a:extLst>
            </p:cNvPr>
            <p:cNvSpPr/>
            <p:nvPr/>
          </p:nvSpPr>
          <p:spPr>
            <a:xfrm>
              <a:off x="4578302" y="1156525"/>
              <a:ext cx="448197" cy="437731"/>
            </a:xfrm>
            <a:custGeom>
              <a:avLst/>
              <a:gdLst/>
              <a:ahLst/>
              <a:cxnLst/>
              <a:rect l="l" t="t" r="r" b="b"/>
              <a:pathLst>
                <a:path w="19056" h="18611" extrusionOk="0">
                  <a:moveTo>
                    <a:pt x="9025" y="793"/>
                  </a:moveTo>
                  <a:lnTo>
                    <a:pt x="11621" y="1855"/>
                  </a:lnTo>
                  <a:lnTo>
                    <a:pt x="9891" y="2582"/>
                  </a:lnTo>
                  <a:cubicBezTo>
                    <a:pt x="9877" y="2588"/>
                    <a:pt x="9863" y="2590"/>
                    <a:pt x="9849" y="2590"/>
                  </a:cubicBezTo>
                  <a:cubicBezTo>
                    <a:pt x="9806" y="2590"/>
                    <a:pt x="9766" y="2565"/>
                    <a:pt x="9748" y="2522"/>
                  </a:cubicBezTo>
                  <a:lnTo>
                    <a:pt x="9025" y="793"/>
                  </a:lnTo>
                  <a:close/>
                  <a:moveTo>
                    <a:pt x="15493" y="3871"/>
                  </a:moveTo>
                  <a:cubicBezTo>
                    <a:pt x="15579" y="3871"/>
                    <a:pt x="15651" y="3942"/>
                    <a:pt x="15651" y="4025"/>
                  </a:cubicBezTo>
                  <a:lnTo>
                    <a:pt x="15651" y="4835"/>
                  </a:lnTo>
                  <a:cubicBezTo>
                    <a:pt x="15651" y="4918"/>
                    <a:pt x="15579" y="4990"/>
                    <a:pt x="15493" y="4990"/>
                  </a:cubicBezTo>
                  <a:lnTo>
                    <a:pt x="13969" y="4990"/>
                  </a:lnTo>
                  <a:lnTo>
                    <a:pt x="13499" y="3871"/>
                  </a:lnTo>
                  <a:close/>
                  <a:moveTo>
                    <a:pt x="16565" y="2409"/>
                  </a:moveTo>
                  <a:cubicBezTo>
                    <a:pt x="16824" y="2409"/>
                    <a:pt x="17032" y="2617"/>
                    <a:pt x="17032" y="2873"/>
                  </a:cubicBezTo>
                  <a:lnTo>
                    <a:pt x="17032" y="7389"/>
                  </a:lnTo>
                  <a:lnTo>
                    <a:pt x="14972" y="7389"/>
                  </a:lnTo>
                  <a:lnTo>
                    <a:pt x="14198" y="5546"/>
                  </a:lnTo>
                  <a:lnTo>
                    <a:pt x="15493" y="5546"/>
                  </a:lnTo>
                  <a:cubicBezTo>
                    <a:pt x="15889" y="5546"/>
                    <a:pt x="16207" y="5228"/>
                    <a:pt x="16207" y="4835"/>
                  </a:cubicBezTo>
                  <a:lnTo>
                    <a:pt x="16207" y="4025"/>
                  </a:lnTo>
                  <a:cubicBezTo>
                    <a:pt x="16207" y="3632"/>
                    <a:pt x="15889" y="3311"/>
                    <a:pt x="15493" y="3311"/>
                  </a:cubicBezTo>
                  <a:lnTo>
                    <a:pt x="13267" y="3311"/>
                  </a:lnTo>
                  <a:lnTo>
                    <a:pt x="12886" y="2409"/>
                  </a:lnTo>
                  <a:close/>
                  <a:moveTo>
                    <a:pt x="8349" y="644"/>
                  </a:moveTo>
                  <a:lnTo>
                    <a:pt x="9228" y="2739"/>
                  </a:lnTo>
                  <a:cubicBezTo>
                    <a:pt x="9338" y="2995"/>
                    <a:pt x="9582" y="3147"/>
                    <a:pt x="9847" y="3147"/>
                  </a:cubicBezTo>
                  <a:cubicBezTo>
                    <a:pt x="9933" y="3147"/>
                    <a:pt x="10016" y="3132"/>
                    <a:pt x="10103" y="3097"/>
                  </a:cubicBezTo>
                  <a:lnTo>
                    <a:pt x="12198" y="2219"/>
                  </a:lnTo>
                  <a:lnTo>
                    <a:pt x="14368" y="7389"/>
                  </a:lnTo>
                  <a:lnTo>
                    <a:pt x="13017" y="7389"/>
                  </a:lnTo>
                  <a:cubicBezTo>
                    <a:pt x="12865" y="7389"/>
                    <a:pt x="12737" y="7517"/>
                    <a:pt x="12737" y="7669"/>
                  </a:cubicBezTo>
                  <a:cubicBezTo>
                    <a:pt x="12737" y="7820"/>
                    <a:pt x="12865" y="7948"/>
                    <a:pt x="13017" y="7948"/>
                  </a:cubicBezTo>
                  <a:lnTo>
                    <a:pt x="18023" y="7948"/>
                  </a:lnTo>
                  <a:cubicBezTo>
                    <a:pt x="18282" y="7948"/>
                    <a:pt x="18490" y="8157"/>
                    <a:pt x="18490" y="8413"/>
                  </a:cubicBezTo>
                  <a:lnTo>
                    <a:pt x="18493" y="16893"/>
                  </a:lnTo>
                  <a:cubicBezTo>
                    <a:pt x="18493" y="17533"/>
                    <a:pt x="17973" y="18053"/>
                    <a:pt x="17333" y="18053"/>
                  </a:cubicBezTo>
                  <a:lnTo>
                    <a:pt x="3001" y="18053"/>
                  </a:lnTo>
                  <a:cubicBezTo>
                    <a:pt x="3281" y="17747"/>
                    <a:pt x="3450" y="17339"/>
                    <a:pt x="3450" y="16893"/>
                  </a:cubicBezTo>
                  <a:lnTo>
                    <a:pt x="3450" y="13845"/>
                  </a:lnTo>
                  <a:cubicBezTo>
                    <a:pt x="3450" y="13693"/>
                    <a:pt x="3325" y="13565"/>
                    <a:pt x="3170" y="13565"/>
                  </a:cubicBezTo>
                  <a:cubicBezTo>
                    <a:pt x="3019" y="13565"/>
                    <a:pt x="2894" y="13693"/>
                    <a:pt x="2894" y="13845"/>
                  </a:cubicBezTo>
                  <a:lnTo>
                    <a:pt x="2894" y="16893"/>
                  </a:lnTo>
                  <a:cubicBezTo>
                    <a:pt x="2894" y="17533"/>
                    <a:pt x="2373" y="18053"/>
                    <a:pt x="1733" y="18053"/>
                  </a:cubicBezTo>
                  <a:lnTo>
                    <a:pt x="1718" y="18053"/>
                  </a:lnTo>
                  <a:cubicBezTo>
                    <a:pt x="1078" y="18053"/>
                    <a:pt x="557" y="17533"/>
                    <a:pt x="557" y="16893"/>
                  </a:cubicBezTo>
                  <a:lnTo>
                    <a:pt x="557" y="4856"/>
                  </a:lnTo>
                  <a:cubicBezTo>
                    <a:pt x="557" y="4600"/>
                    <a:pt x="765" y="4391"/>
                    <a:pt x="1021" y="4391"/>
                  </a:cubicBezTo>
                  <a:lnTo>
                    <a:pt x="1560" y="4391"/>
                  </a:lnTo>
                  <a:lnTo>
                    <a:pt x="2129" y="5749"/>
                  </a:lnTo>
                  <a:cubicBezTo>
                    <a:pt x="2173" y="5856"/>
                    <a:pt x="2276" y="5919"/>
                    <a:pt x="2386" y="5919"/>
                  </a:cubicBezTo>
                  <a:cubicBezTo>
                    <a:pt x="2422" y="5919"/>
                    <a:pt x="2459" y="5912"/>
                    <a:pt x="2495" y="5898"/>
                  </a:cubicBezTo>
                  <a:cubicBezTo>
                    <a:pt x="2635" y="5838"/>
                    <a:pt x="2703" y="5674"/>
                    <a:pt x="2644" y="5534"/>
                  </a:cubicBezTo>
                  <a:lnTo>
                    <a:pt x="1795" y="3510"/>
                  </a:lnTo>
                  <a:cubicBezTo>
                    <a:pt x="1771" y="3454"/>
                    <a:pt x="1798" y="3391"/>
                    <a:pt x="1855" y="3368"/>
                  </a:cubicBezTo>
                  <a:lnTo>
                    <a:pt x="8349" y="644"/>
                  </a:lnTo>
                  <a:close/>
                  <a:moveTo>
                    <a:pt x="8504" y="1"/>
                  </a:moveTo>
                  <a:cubicBezTo>
                    <a:pt x="8467" y="1"/>
                    <a:pt x="8429" y="8"/>
                    <a:pt x="8394" y="22"/>
                  </a:cubicBezTo>
                  <a:lnTo>
                    <a:pt x="1643" y="2856"/>
                  </a:lnTo>
                  <a:cubicBezTo>
                    <a:pt x="1304" y="2995"/>
                    <a:pt x="1143" y="3391"/>
                    <a:pt x="1286" y="3728"/>
                  </a:cubicBezTo>
                  <a:lnTo>
                    <a:pt x="1331" y="3838"/>
                  </a:lnTo>
                  <a:lnTo>
                    <a:pt x="1024" y="3838"/>
                  </a:lnTo>
                  <a:cubicBezTo>
                    <a:pt x="459" y="3838"/>
                    <a:pt x="0" y="4293"/>
                    <a:pt x="0" y="4859"/>
                  </a:cubicBezTo>
                  <a:lnTo>
                    <a:pt x="0" y="16893"/>
                  </a:lnTo>
                  <a:cubicBezTo>
                    <a:pt x="0" y="17839"/>
                    <a:pt x="771" y="18610"/>
                    <a:pt x="1721" y="18610"/>
                  </a:cubicBezTo>
                  <a:lnTo>
                    <a:pt x="17336" y="18610"/>
                  </a:lnTo>
                  <a:cubicBezTo>
                    <a:pt x="18285" y="18610"/>
                    <a:pt x="19056" y="17839"/>
                    <a:pt x="19056" y="16893"/>
                  </a:cubicBezTo>
                  <a:lnTo>
                    <a:pt x="19056" y="8413"/>
                  </a:lnTo>
                  <a:cubicBezTo>
                    <a:pt x="19050" y="7850"/>
                    <a:pt x="18592" y="7389"/>
                    <a:pt x="18029" y="7389"/>
                  </a:cubicBezTo>
                  <a:lnTo>
                    <a:pt x="17589" y="7389"/>
                  </a:lnTo>
                  <a:lnTo>
                    <a:pt x="17589" y="2873"/>
                  </a:lnTo>
                  <a:cubicBezTo>
                    <a:pt x="17589" y="2308"/>
                    <a:pt x="17130" y="1849"/>
                    <a:pt x="16565" y="1849"/>
                  </a:cubicBezTo>
                  <a:lnTo>
                    <a:pt x="12651" y="1849"/>
                  </a:lnTo>
                  <a:lnTo>
                    <a:pt x="12606" y="1745"/>
                  </a:lnTo>
                  <a:cubicBezTo>
                    <a:pt x="12576" y="1677"/>
                    <a:pt x="12526" y="1623"/>
                    <a:pt x="12454" y="1596"/>
                  </a:cubicBezTo>
                  <a:lnTo>
                    <a:pt x="8608" y="22"/>
                  </a:lnTo>
                  <a:cubicBezTo>
                    <a:pt x="8575" y="7"/>
                    <a:pt x="8540" y="1"/>
                    <a:pt x="8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19;p49">
              <a:extLst>
                <a:ext uri="{FF2B5EF4-FFF2-40B4-BE49-F238E27FC236}">
                  <a16:creationId xmlns:a16="http://schemas.microsoft.com/office/drawing/2014/main" id="{531043E1-4F40-4F78-E5FC-D751FA27D16E}"/>
                </a:ext>
              </a:extLst>
            </p:cNvPr>
            <p:cNvSpPr/>
            <p:nvPr/>
          </p:nvSpPr>
          <p:spPr>
            <a:xfrm>
              <a:off x="4638372" y="1251311"/>
              <a:ext cx="223628" cy="208176"/>
            </a:xfrm>
            <a:custGeom>
              <a:avLst/>
              <a:gdLst/>
              <a:ahLst/>
              <a:cxnLst/>
              <a:rect l="l" t="t" r="r" b="b"/>
              <a:pathLst>
                <a:path w="9508" h="8851" extrusionOk="0">
                  <a:moveTo>
                    <a:pt x="5125" y="562"/>
                  </a:moveTo>
                  <a:cubicBezTo>
                    <a:pt x="5389" y="562"/>
                    <a:pt x="5651" y="614"/>
                    <a:pt x="5903" y="716"/>
                  </a:cubicBezTo>
                  <a:cubicBezTo>
                    <a:pt x="6409" y="924"/>
                    <a:pt x="6805" y="1314"/>
                    <a:pt x="7016" y="1820"/>
                  </a:cubicBezTo>
                  <a:cubicBezTo>
                    <a:pt x="7224" y="2314"/>
                    <a:pt x="7224" y="2865"/>
                    <a:pt x="7031" y="3359"/>
                  </a:cubicBezTo>
                  <a:lnTo>
                    <a:pt x="6165" y="3359"/>
                  </a:lnTo>
                  <a:cubicBezTo>
                    <a:pt x="6254" y="3165"/>
                    <a:pt x="6269" y="2939"/>
                    <a:pt x="6179" y="2728"/>
                  </a:cubicBezTo>
                  <a:cubicBezTo>
                    <a:pt x="6102" y="2537"/>
                    <a:pt x="5950" y="2388"/>
                    <a:pt x="5760" y="2311"/>
                  </a:cubicBezTo>
                  <a:cubicBezTo>
                    <a:pt x="5664" y="2271"/>
                    <a:pt x="5564" y="2251"/>
                    <a:pt x="5465" y="2251"/>
                  </a:cubicBezTo>
                  <a:cubicBezTo>
                    <a:pt x="5363" y="2251"/>
                    <a:pt x="5262" y="2272"/>
                    <a:pt x="5164" y="2314"/>
                  </a:cubicBezTo>
                  <a:lnTo>
                    <a:pt x="4888" y="2430"/>
                  </a:lnTo>
                  <a:cubicBezTo>
                    <a:pt x="4861" y="2441"/>
                    <a:pt x="4834" y="2446"/>
                    <a:pt x="4806" y="2446"/>
                  </a:cubicBezTo>
                  <a:cubicBezTo>
                    <a:pt x="4721" y="2446"/>
                    <a:pt x="4638" y="2395"/>
                    <a:pt x="4602" y="2314"/>
                  </a:cubicBezTo>
                  <a:cubicBezTo>
                    <a:pt x="4557" y="2204"/>
                    <a:pt x="4611" y="2076"/>
                    <a:pt x="4718" y="2028"/>
                  </a:cubicBezTo>
                  <a:lnTo>
                    <a:pt x="4998" y="1912"/>
                  </a:lnTo>
                  <a:cubicBezTo>
                    <a:pt x="5025" y="1900"/>
                    <a:pt x="5054" y="1894"/>
                    <a:pt x="5083" y="1894"/>
                  </a:cubicBezTo>
                  <a:cubicBezTo>
                    <a:pt x="5123" y="1894"/>
                    <a:pt x="5164" y="1906"/>
                    <a:pt x="5200" y="1930"/>
                  </a:cubicBezTo>
                  <a:cubicBezTo>
                    <a:pt x="5248" y="1962"/>
                    <a:pt x="5302" y="1977"/>
                    <a:pt x="5355" y="1977"/>
                  </a:cubicBezTo>
                  <a:cubicBezTo>
                    <a:pt x="5446" y="1977"/>
                    <a:pt x="5535" y="1932"/>
                    <a:pt x="5587" y="1850"/>
                  </a:cubicBezTo>
                  <a:cubicBezTo>
                    <a:pt x="5673" y="1719"/>
                    <a:pt x="5638" y="1549"/>
                    <a:pt x="5507" y="1463"/>
                  </a:cubicBezTo>
                  <a:cubicBezTo>
                    <a:pt x="5380" y="1378"/>
                    <a:pt x="5231" y="1334"/>
                    <a:pt x="5082" y="1334"/>
                  </a:cubicBezTo>
                  <a:cubicBezTo>
                    <a:pt x="5022" y="1334"/>
                    <a:pt x="4962" y="1341"/>
                    <a:pt x="4903" y="1356"/>
                  </a:cubicBezTo>
                  <a:lnTo>
                    <a:pt x="4867" y="1269"/>
                  </a:lnTo>
                  <a:cubicBezTo>
                    <a:pt x="4822" y="1162"/>
                    <a:pt x="4719" y="1098"/>
                    <a:pt x="4610" y="1098"/>
                  </a:cubicBezTo>
                  <a:cubicBezTo>
                    <a:pt x="4573" y="1098"/>
                    <a:pt x="4536" y="1106"/>
                    <a:pt x="4501" y="1120"/>
                  </a:cubicBezTo>
                  <a:cubicBezTo>
                    <a:pt x="4361" y="1180"/>
                    <a:pt x="4292" y="1344"/>
                    <a:pt x="4352" y="1484"/>
                  </a:cubicBezTo>
                  <a:lnTo>
                    <a:pt x="4391" y="1570"/>
                  </a:lnTo>
                  <a:cubicBezTo>
                    <a:pt x="4075" y="1766"/>
                    <a:pt x="3941" y="2168"/>
                    <a:pt x="4090" y="2525"/>
                  </a:cubicBezTo>
                  <a:cubicBezTo>
                    <a:pt x="4213" y="2823"/>
                    <a:pt x="4502" y="3002"/>
                    <a:pt x="4806" y="3002"/>
                  </a:cubicBezTo>
                  <a:cubicBezTo>
                    <a:pt x="4906" y="3002"/>
                    <a:pt x="5007" y="2982"/>
                    <a:pt x="5105" y="2942"/>
                  </a:cubicBezTo>
                  <a:lnTo>
                    <a:pt x="5379" y="2826"/>
                  </a:lnTo>
                  <a:cubicBezTo>
                    <a:pt x="5406" y="2816"/>
                    <a:pt x="5434" y="2810"/>
                    <a:pt x="5462" y="2810"/>
                  </a:cubicBezTo>
                  <a:cubicBezTo>
                    <a:pt x="5491" y="2810"/>
                    <a:pt x="5520" y="2816"/>
                    <a:pt x="5548" y="2826"/>
                  </a:cubicBezTo>
                  <a:cubicBezTo>
                    <a:pt x="5599" y="2850"/>
                    <a:pt x="5644" y="2891"/>
                    <a:pt x="5667" y="2945"/>
                  </a:cubicBezTo>
                  <a:cubicBezTo>
                    <a:pt x="5712" y="3058"/>
                    <a:pt x="5659" y="3183"/>
                    <a:pt x="5551" y="3234"/>
                  </a:cubicBezTo>
                  <a:lnTo>
                    <a:pt x="5272" y="3347"/>
                  </a:lnTo>
                  <a:cubicBezTo>
                    <a:pt x="5254" y="3356"/>
                    <a:pt x="5236" y="3359"/>
                    <a:pt x="5212" y="3362"/>
                  </a:cubicBezTo>
                  <a:lnTo>
                    <a:pt x="5161" y="3362"/>
                  </a:lnTo>
                  <a:cubicBezTo>
                    <a:pt x="5111" y="3359"/>
                    <a:pt x="5066" y="3338"/>
                    <a:pt x="5033" y="3302"/>
                  </a:cubicBezTo>
                  <a:cubicBezTo>
                    <a:pt x="4980" y="3250"/>
                    <a:pt x="4910" y="3224"/>
                    <a:pt x="4840" y="3224"/>
                  </a:cubicBezTo>
                  <a:cubicBezTo>
                    <a:pt x="4768" y="3224"/>
                    <a:pt x="4695" y="3252"/>
                    <a:pt x="4641" y="3308"/>
                  </a:cubicBezTo>
                  <a:cubicBezTo>
                    <a:pt x="4620" y="3326"/>
                    <a:pt x="4611" y="3344"/>
                    <a:pt x="4599" y="3362"/>
                  </a:cubicBezTo>
                  <a:lnTo>
                    <a:pt x="3221" y="3362"/>
                  </a:lnTo>
                  <a:cubicBezTo>
                    <a:pt x="3027" y="2865"/>
                    <a:pt x="3033" y="2326"/>
                    <a:pt x="3233" y="1835"/>
                  </a:cubicBezTo>
                  <a:cubicBezTo>
                    <a:pt x="3441" y="1329"/>
                    <a:pt x="3831" y="933"/>
                    <a:pt x="4337" y="722"/>
                  </a:cubicBezTo>
                  <a:cubicBezTo>
                    <a:pt x="4592" y="615"/>
                    <a:pt x="4859" y="562"/>
                    <a:pt x="5125" y="562"/>
                  </a:cubicBezTo>
                  <a:close/>
                  <a:moveTo>
                    <a:pt x="5131" y="1"/>
                  </a:moveTo>
                  <a:cubicBezTo>
                    <a:pt x="4791" y="1"/>
                    <a:pt x="4450" y="69"/>
                    <a:pt x="4126" y="204"/>
                  </a:cubicBezTo>
                  <a:cubicBezTo>
                    <a:pt x="3483" y="472"/>
                    <a:pt x="2983" y="975"/>
                    <a:pt x="2721" y="1617"/>
                  </a:cubicBezTo>
                  <a:cubicBezTo>
                    <a:pt x="2489" y="2177"/>
                    <a:pt x="2462" y="2787"/>
                    <a:pt x="2634" y="3356"/>
                  </a:cubicBezTo>
                  <a:lnTo>
                    <a:pt x="1366" y="3356"/>
                  </a:lnTo>
                  <a:cubicBezTo>
                    <a:pt x="1206" y="3356"/>
                    <a:pt x="1054" y="3391"/>
                    <a:pt x="920" y="3460"/>
                  </a:cubicBezTo>
                  <a:lnTo>
                    <a:pt x="572" y="2638"/>
                  </a:lnTo>
                  <a:cubicBezTo>
                    <a:pt x="527" y="2531"/>
                    <a:pt x="424" y="2468"/>
                    <a:pt x="316" y="2468"/>
                  </a:cubicBezTo>
                  <a:cubicBezTo>
                    <a:pt x="280" y="2468"/>
                    <a:pt x="244" y="2475"/>
                    <a:pt x="209" y="2490"/>
                  </a:cubicBezTo>
                  <a:cubicBezTo>
                    <a:pt x="66" y="2549"/>
                    <a:pt x="0" y="2713"/>
                    <a:pt x="60" y="2853"/>
                  </a:cubicBezTo>
                  <a:lnTo>
                    <a:pt x="482" y="3865"/>
                  </a:lnTo>
                  <a:cubicBezTo>
                    <a:pt x="393" y="4017"/>
                    <a:pt x="343" y="4192"/>
                    <a:pt x="343" y="4383"/>
                  </a:cubicBezTo>
                  <a:lnTo>
                    <a:pt x="343" y="8574"/>
                  </a:lnTo>
                  <a:cubicBezTo>
                    <a:pt x="343" y="8725"/>
                    <a:pt x="468" y="8850"/>
                    <a:pt x="619" y="8850"/>
                  </a:cubicBezTo>
                  <a:cubicBezTo>
                    <a:pt x="774" y="8850"/>
                    <a:pt x="899" y="8725"/>
                    <a:pt x="899" y="8574"/>
                  </a:cubicBezTo>
                  <a:lnTo>
                    <a:pt x="899" y="4383"/>
                  </a:lnTo>
                  <a:cubicBezTo>
                    <a:pt x="899" y="4127"/>
                    <a:pt x="1107" y="3918"/>
                    <a:pt x="1363" y="3918"/>
                  </a:cubicBezTo>
                  <a:lnTo>
                    <a:pt x="9227" y="3918"/>
                  </a:lnTo>
                  <a:cubicBezTo>
                    <a:pt x="9379" y="3918"/>
                    <a:pt x="9507" y="3790"/>
                    <a:pt x="9507" y="3639"/>
                  </a:cubicBezTo>
                  <a:cubicBezTo>
                    <a:pt x="9507" y="3487"/>
                    <a:pt x="9379" y="3359"/>
                    <a:pt x="9227" y="3359"/>
                  </a:cubicBezTo>
                  <a:lnTo>
                    <a:pt x="7623" y="3359"/>
                  </a:lnTo>
                  <a:cubicBezTo>
                    <a:pt x="7796" y="2787"/>
                    <a:pt x="7769" y="2165"/>
                    <a:pt x="7534" y="1603"/>
                  </a:cubicBezTo>
                  <a:cubicBezTo>
                    <a:pt x="7266" y="960"/>
                    <a:pt x="6763" y="463"/>
                    <a:pt x="6120" y="198"/>
                  </a:cubicBezTo>
                  <a:cubicBezTo>
                    <a:pt x="5801" y="66"/>
                    <a:pt x="5466" y="1"/>
                    <a:pt x="5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20;p49">
              <a:extLst>
                <a:ext uri="{FF2B5EF4-FFF2-40B4-BE49-F238E27FC236}">
                  <a16:creationId xmlns:a16="http://schemas.microsoft.com/office/drawing/2014/main" id="{4DECF923-DA58-1B20-FC61-15D73A5832B2}"/>
                </a:ext>
              </a:extLst>
            </p:cNvPr>
            <p:cNvSpPr/>
            <p:nvPr/>
          </p:nvSpPr>
          <p:spPr>
            <a:xfrm>
              <a:off x="4647121" y="1225486"/>
              <a:ext cx="61905" cy="32857"/>
            </a:xfrm>
            <a:custGeom>
              <a:avLst/>
              <a:gdLst/>
              <a:ahLst/>
              <a:cxnLst/>
              <a:rect l="l" t="t" r="r" b="b"/>
              <a:pathLst>
                <a:path w="2632" h="1397" extrusionOk="0">
                  <a:moveTo>
                    <a:pt x="2313" y="0"/>
                  </a:moveTo>
                  <a:cubicBezTo>
                    <a:pt x="2277" y="0"/>
                    <a:pt x="2241" y="7"/>
                    <a:pt x="2206" y="22"/>
                  </a:cubicBezTo>
                  <a:lnTo>
                    <a:pt x="209" y="861"/>
                  </a:lnTo>
                  <a:cubicBezTo>
                    <a:pt x="66" y="921"/>
                    <a:pt x="0" y="1084"/>
                    <a:pt x="60" y="1224"/>
                  </a:cubicBezTo>
                  <a:cubicBezTo>
                    <a:pt x="104" y="1331"/>
                    <a:pt x="209" y="1397"/>
                    <a:pt x="316" y="1397"/>
                  </a:cubicBezTo>
                  <a:cubicBezTo>
                    <a:pt x="355" y="1397"/>
                    <a:pt x="387" y="1388"/>
                    <a:pt x="423" y="1373"/>
                  </a:cubicBezTo>
                  <a:lnTo>
                    <a:pt x="2423" y="537"/>
                  </a:lnTo>
                  <a:cubicBezTo>
                    <a:pt x="2563" y="477"/>
                    <a:pt x="2632" y="313"/>
                    <a:pt x="2572" y="171"/>
                  </a:cubicBezTo>
                  <a:cubicBezTo>
                    <a:pt x="2527" y="65"/>
                    <a:pt x="2423" y="0"/>
                    <a:pt x="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1;p49">
              <a:extLst>
                <a:ext uri="{FF2B5EF4-FFF2-40B4-BE49-F238E27FC236}">
                  <a16:creationId xmlns:a16="http://schemas.microsoft.com/office/drawing/2014/main" id="{3084CCDC-BC36-3668-B64A-9FEC12A4331B}"/>
                </a:ext>
              </a:extLst>
            </p:cNvPr>
            <p:cNvSpPr/>
            <p:nvPr/>
          </p:nvSpPr>
          <p:spPr>
            <a:xfrm>
              <a:off x="4656294" y="1257262"/>
              <a:ext cx="34033" cy="21192"/>
            </a:xfrm>
            <a:custGeom>
              <a:avLst/>
              <a:gdLst/>
              <a:ahLst/>
              <a:cxnLst/>
              <a:rect l="l" t="t" r="r" b="b"/>
              <a:pathLst>
                <a:path w="1447" h="901" extrusionOk="0">
                  <a:moveTo>
                    <a:pt x="1130" y="1"/>
                  </a:moveTo>
                  <a:cubicBezTo>
                    <a:pt x="1094" y="1"/>
                    <a:pt x="1059" y="7"/>
                    <a:pt x="1024" y="22"/>
                  </a:cubicBezTo>
                  <a:lnTo>
                    <a:pt x="209" y="364"/>
                  </a:lnTo>
                  <a:cubicBezTo>
                    <a:pt x="69" y="424"/>
                    <a:pt x="0" y="588"/>
                    <a:pt x="60" y="731"/>
                  </a:cubicBezTo>
                  <a:cubicBezTo>
                    <a:pt x="104" y="838"/>
                    <a:pt x="209" y="900"/>
                    <a:pt x="316" y="900"/>
                  </a:cubicBezTo>
                  <a:cubicBezTo>
                    <a:pt x="354" y="900"/>
                    <a:pt x="390" y="894"/>
                    <a:pt x="426" y="879"/>
                  </a:cubicBezTo>
                  <a:lnTo>
                    <a:pt x="1238" y="537"/>
                  </a:lnTo>
                  <a:cubicBezTo>
                    <a:pt x="1381" y="478"/>
                    <a:pt x="1447" y="314"/>
                    <a:pt x="1387" y="171"/>
                  </a:cubicBezTo>
                  <a:cubicBezTo>
                    <a:pt x="1342" y="65"/>
                    <a:pt x="1238" y="1"/>
                    <a:pt x="1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2;p49">
              <a:extLst>
                <a:ext uri="{FF2B5EF4-FFF2-40B4-BE49-F238E27FC236}">
                  <a16:creationId xmlns:a16="http://schemas.microsoft.com/office/drawing/2014/main" id="{EB65C068-6A92-F388-E16F-FFD4315C0061}"/>
                </a:ext>
              </a:extLst>
            </p:cNvPr>
            <p:cNvSpPr/>
            <p:nvPr/>
          </p:nvSpPr>
          <p:spPr>
            <a:xfrm>
              <a:off x="4687435" y="1522473"/>
              <a:ext cx="46452" cy="13171"/>
            </a:xfrm>
            <a:custGeom>
              <a:avLst/>
              <a:gdLst/>
              <a:ahLst/>
              <a:cxnLst/>
              <a:rect l="l" t="t" r="r" b="b"/>
              <a:pathLst>
                <a:path w="1975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1694" y="560"/>
                  </a:lnTo>
                  <a:cubicBezTo>
                    <a:pt x="1846" y="560"/>
                    <a:pt x="1974" y="432"/>
                    <a:pt x="1974" y="280"/>
                  </a:cubicBezTo>
                  <a:cubicBezTo>
                    <a:pt x="1974" y="128"/>
                    <a:pt x="1846" y="0"/>
                    <a:pt x="1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3;p49">
              <a:extLst>
                <a:ext uri="{FF2B5EF4-FFF2-40B4-BE49-F238E27FC236}">
                  <a16:creationId xmlns:a16="http://schemas.microsoft.com/office/drawing/2014/main" id="{A61DE341-6672-1271-1463-92EF27A41FC4}"/>
                </a:ext>
              </a:extLst>
            </p:cNvPr>
            <p:cNvSpPr/>
            <p:nvPr/>
          </p:nvSpPr>
          <p:spPr>
            <a:xfrm>
              <a:off x="4687435" y="1546275"/>
              <a:ext cx="107557" cy="13171"/>
            </a:xfrm>
            <a:custGeom>
              <a:avLst/>
              <a:gdLst/>
              <a:ahLst/>
              <a:cxnLst/>
              <a:rect l="l" t="t" r="r" b="b"/>
              <a:pathLst>
                <a:path w="4573" h="560" extrusionOk="0">
                  <a:moveTo>
                    <a:pt x="281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1" y="560"/>
                  </a:cubicBezTo>
                  <a:lnTo>
                    <a:pt x="4296" y="560"/>
                  </a:lnTo>
                  <a:cubicBezTo>
                    <a:pt x="4448" y="560"/>
                    <a:pt x="4573" y="432"/>
                    <a:pt x="4573" y="280"/>
                  </a:cubicBezTo>
                  <a:cubicBezTo>
                    <a:pt x="4573" y="128"/>
                    <a:pt x="4451" y="0"/>
                    <a:pt x="4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130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3DF4C2B3-25F9-C0CF-2B44-4F4C6B075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65E72DE2-5B32-79F1-A294-73FC25C162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788" y="2820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Technical Stack (Prototype)</a:t>
            </a:r>
            <a:endParaRPr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CB394B7-BE9A-444F-42EE-B78E5E5CAB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8788" y="1424304"/>
            <a:ext cx="840642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 (Vite), Tailwind CSS,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Lucide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 (Icons), Recharts,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jsPDF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Axios.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Node.js, Express.js.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SQLite3.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Infrastructure: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Docker (Pterodactyl Panel), Nginx.</a:t>
            </a:r>
          </a:p>
        </p:txBody>
      </p:sp>
      <p:grpSp>
        <p:nvGrpSpPr>
          <p:cNvPr id="5" name="Google Shape;1132;p49">
            <a:extLst>
              <a:ext uri="{FF2B5EF4-FFF2-40B4-BE49-F238E27FC236}">
                <a16:creationId xmlns:a16="http://schemas.microsoft.com/office/drawing/2014/main" id="{53291C20-4AEF-92A7-0203-03F927288B85}"/>
              </a:ext>
            </a:extLst>
          </p:cNvPr>
          <p:cNvGrpSpPr/>
          <p:nvPr/>
        </p:nvGrpSpPr>
        <p:grpSpPr>
          <a:xfrm>
            <a:off x="8327061" y="364207"/>
            <a:ext cx="448150" cy="408425"/>
            <a:chOff x="3587827" y="4068278"/>
            <a:chExt cx="448150" cy="408425"/>
          </a:xfrm>
        </p:grpSpPr>
        <p:sp>
          <p:nvSpPr>
            <p:cNvPr id="6" name="Google Shape;1133;p49">
              <a:extLst>
                <a:ext uri="{FF2B5EF4-FFF2-40B4-BE49-F238E27FC236}">
                  <a16:creationId xmlns:a16="http://schemas.microsoft.com/office/drawing/2014/main" id="{CDAC4FF0-A6BD-EB65-7B59-64F66BC6FBA8}"/>
                </a:ext>
              </a:extLst>
            </p:cNvPr>
            <p:cNvSpPr/>
            <p:nvPr/>
          </p:nvSpPr>
          <p:spPr>
            <a:xfrm>
              <a:off x="3587827" y="4068278"/>
              <a:ext cx="448150" cy="408425"/>
            </a:xfrm>
            <a:custGeom>
              <a:avLst/>
              <a:gdLst/>
              <a:ahLst/>
              <a:cxnLst/>
              <a:rect l="l" t="t" r="r" b="b"/>
              <a:pathLst>
                <a:path w="19054" h="17365" extrusionOk="0">
                  <a:moveTo>
                    <a:pt x="13118" y="560"/>
                  </a:moveTo>
                  <a:cubicBezTo>
                    <a:pt x="13455" y="560"/>
                    <a:pt x="13728" y="833"/>
                    <a:pt x="13728" y="1170"/>
                  </a:cubicBezTo>
                  <a:lnTo>
                    <a:pt x="13728" y="2759"/>
                  </a:lnTo>
                  <a:lnTo>
                    <a:pt x="13097" y="2759"/>
                  </a:lnTo>
                  <a:lnTo>
                    <a:pt x="13097" y="1470"/>
                  </a:lnTo>
                  <a:cubicBezTo>
                    <a:pt x="13097" y="1319"/>
                    <a:pt x="12969" y="1191"/>
                    <a:pt x="12818" y="1191"/>
                  </a:cubicBezTo>
                  <a:lnTo>
                    <a:pt x="6225" y="1191"/>
                  </a:lnTo>
                  <a:cubicBezTo>
                    <a:pt x="6073" y="1191"/>
                    <a:pt x="5945" y="1319"/>
                    <a:pt x="5945" y="1470"/>
                  </a:cubicBezTo>
                  <a:lnTo>
                    <a:pt x="5945" y="2759"/>
                  </a:lnTo>
                  <a:lnTo>
                    <a:pt x="5314" y="2759"/>
                  </a:lnTo>
                  <a:lnTo>
                    <a:pt x="5314" y="1170"/>
                  </a:lnTo>
                  <a:cubicBezTo>
                    <a:pt x="5308" y="833"/>
                    <a:pt x="5585" y="560"/>
                    <a:pt x="5918" y="560"/>
                  </a:cubicBezTo>
                  <a:close/>
                  <a:moveTo>
                    <a:pt x="6311" y="3325"/>
                  </a:moveTo>
                  <a:cubicBezTo>
                    <a:pt x="6380" y="3340"/>
                    <a:pt x="6436" y="3402"/>
                    <a:pt x="6436" y="3477"/>
                  </a:cubicBezTo>
                  <a:lnTo>
                    <a:pt x="6436" y="3744"/>
                  </a:lnTo>
                  <a:lnTo>
                    <a:pt x="4823" y="3744"/>
                  </a:lnTo>
                  <a:lnTo>
                    <a:pt x="4823" y="3477"/>
                  </a:lnTo>
                  <a:cubicBezTo>
                    <a:pt x="4823" y="3402"/>
                    <a:pt x="4876" y="3340"/>
                    <a:pt x="4948" y="3325"/>
                  </a:cubicBezTo>
                  <a:cubicBezTo>
                    <a:pt x="4961" y="3328"/>
                    <a:pt x="5295" y="3329"/>
                    <a:pt x="5629" y="3329"/>
                  </a:cubicBezTo>
                  <a:cubicBezTo>
                    <a:pt x="5964" y="3329"/>
                    <a:pt x="6298" y="3328"/>
                    <a:pt x="6311" y="3325"/>
                  </a:cubicBezTo>
                  <a:close/>
                  <a:moveTo>
                    <a:pt x="14098" y="3325"/>
                  </a:moveTo>
                  <a:cubicBezTo>
                    <a:pt x="14169" y="3340"/>
                    <a:pt x="14223" y="3402"/>
                    <a:pt x="14223" y="3477"/>
                  </a:cubicBezTo>
                  <a:lnTo>
                    <a:pt x="14223" y="3744"/>
                  </a:lnTo>
                  <a:lnTo>
                    <a:pt x="12609" y="3744"/>
                  </a:lnTo>
                  <a:lnTo>
                    <a:pt x="12609" y="3477"/>
                  </a:lnTo>
                  <a:cubicBezTo>
                    <a:pt x="12609" y="3402"/>
                    <a:pt x="12666" y="3340"/>
                    <a:pt x="12734" y="3325"/>
                  </a:cubicBezTo>
                  <a:cubicBezTo>
                    <a:pt x="12748" y="3328"/>
                    <a:pt x="13082" y="3329"/>
                    <a:pt x="13416" y="3329"/>
                  </a:cubicBezTo>
                  <a:cubicBezTo>
                    <a:pt x="13750" y="3329"/>
                    <a:pt x="14084" y="3328"/>
                    <a:pt x="14098" y="3325"/>
                  </a:cubicBezTo>
                  <a:close/>
                  <a:moveTo>
                    <a:pt x="4138" y="3938"/>
                  </a:moveTo>
                  <a:cubicBezTo>
                    <a:pt x="4204" y="3938"/>
                    <a:pt x="4260" y="3995"/>
                    <a:pt x="4260" y="4060"/>
                  </a:cubicBezTo>
                  <a:lnTo>
                    <a:pt x="4260" y="5894"/>
                  </a:lnTo>
                  <a:lnTo>
                    <a:pt x="2891" y="5894"/>
                  </a:lnTo>
                  <a:lnTo>
                    <a:pt x="2891" y="4060"/>
                  </a:lnTo>
                  <a:cubicBezTo>
                    <a:pt x="2891" y="3995"/>
                    <a:pt x="2948" y="3938"/>
                    <a:pt x="3013" y="3938"/>
                  </a:cubicBezTo>
                  <a:close/>
                  <a:moveTo>
                    <a:pt x="16023" y="3938"/>
                  </a:moveTo>
                  <a:cubicBezTo>
                    <a:pt x="16092" y="3938"/>
                    <a:pt x="16148" y="3995"/>
                    <a:pt x="16148" y="4060"/>
                  </a:cubicBezTo>
                  <a:lnTo>
                    <a:pt x="16148" y="5894"/>
                  </a:lnTo>
                  <a:lnTo>
                    <a:pt x="14779" y="5894"/>
                  </a:lnTo>
                  <a:lnTo>
                    <a:pt x="14779" y="4060"/>
                  </a:lnTo>
                  <a:cubicBezTo>
                    <a:pt x="14779" y="3995"/>
                    <a:pt x="14833" y="3938"/>
                    <a:pt x="14901" y="3938"/>
                  </a:cubicBezTo>
                  <a:close/>
                  <a:moveTo>
                    <a:pt x="12547" y="1756"/>
                  </a:moveTo>
                  <a:lnTo>
                    <a:pt x="12547" y="2804"/>
                  </a:lnTo>
                  <a:cubicBezTo>
                    <a:pt x="12264" y="2896"/>
                    <a:pt x="12056" y="3164"/>
                    <a:pt x="12056" y="3480"/>
                  </a:cubicBezTo>
                  <a:lnTo>
                    <a:pt x="12056" y="3747"/>
                  </a:lnTo>
                  <a:lnTo>
                    <a:pt x="9294" y="3747"/>
                  </a:lnTo>
                  <a:cubicBezTo>
                    <a:pt x="9142" y="3747"/>
                    <a:pt x="9014" y="3875"/>
                    <a:pt x="9014" y="4027"/>
                  </a:cubicBezTo>
                  <a:cubicBezTo>
                    <a:pt x="9014" y="4179"/>
                    <a:pt x="9142" y="4307"/>
                    <a:pt x="9294" y="4307"/>
                  </a:cubicBezTo>
                  <a:lnTo>
                    <a:pt x="14220" y="4307"/>
                  </a:lnTo>
                  <a:lnTo>
                    <a:pt x="14220" y="5899"/>
                  </a:lnTo>
                  <a:lnTo>
                    <a:pt x="14178" y="5899"/>
                  </a:lnTo>
                  <a:cubicBezTo>
                    <a:pt x="14026" y="5899"/>
                    <a:pt x="13901" y="6024"/>
                    <a:pt x="13901" y="6176"/>
                  </a:cubicBezTo>
                  <a:cubicBezTo>
                    <a:pt x="13901" y="6331"/>
                    <a:pt x="14026" y="6456"/>
                    <a:pt x="14178" y="6456"/>
                  </a:cubicBezTo>
                  <a:lnTo>
                    <a:pt x="16750" y="6456"/>
                  </a:lnTo>
                  <a:cubicBezTo>
                    <a:pt x="16901" y="6456"/>
                    <a:pt x="17029" y="6331"/>
                    <a:pt x="17029" y="6176"/>
                  </a:cubicBezTo>
                  <a:cubicBezTo>
                    <a:pt x="17029" y="6024"/>
                    <a:pt x="16901" y="5899"/>
                    <a:pt x="16750" y="5899"/>
                  </a:cubicBezTo>
                  <a:lnTo>
                    <a:pt x="16708" y="5899"/>
                  </a:lnTo>
                  <a:lnTo>
                    <a:pt x="16708" y="4307"/>
                  </a:lnTo>
                  <a:lnTo>
                    <a:pt x="17967" y="4307"/>
                  </a:lnTo>
                  <a:cubicBezTo>
                    <a:pt x="18256" y="4307"/>
                    <a:pt x="18491" y="4539"/>
                    <a:pt x="18491" y="4831"/>
                  </a:cubicBezTo>
                  <a:lnTo>
                    <a:pt x="18491" y="8165"/>
                  </a:lnTo>
                  <a:cubicBezTo>
                    <a:pt x="18491" y="8376"/>
                    <a:pt x="18366" y="8566"/>
                    <a:pt x="18166" y="8647"/>
                  </a:cubicBezTo>
                  <a:cubicBezTo>
                    <a:pt x="17881" y="8763"/>
                    <a:pt x="17407" y="8930"/>
                    <a:pt x="16705" y="9102"/>
                  </a:cubicBezTo>
                  <a:lnTo>
                    <a:pt x="16705" y="7882"/>
                  </a:lnTo>
                  <a:lnTo>
                    <a:pt x="16747" y="7882"/>
                  </a:lnTo>
                  <a:cubicBezTo>
                    <a:pt x="16898" y="7882"/>
                    <a:pt x="17026" y="7754"/>
                    <a:pt x="17026" y="7602"/>
                  </a:cubicBezTo>
                  <a:cubicBezTo>
                    <a:pt x="17026" y="7450"/>
                    <a:pt x="16898" y="7322"/>
                    <a:pt x="16747" y="7322"/>
                  </a:cubicBezTo>
                  <a:lnTo>
                    <a:pt x="14184" y="7322"/>
                  </a:lnTo>
                  <a:cubicBezTo>
                    <a:pt x="14029" y="7322"/>
                    <a:pt x="13904" y="7450"/>
                    <a:pt x="13904" y="7602"/>
                  </a:cubicBezTo>
                  <a:cubicBezTo>
                    <a:pt x="13904" y="7754"/>
                    <a:pt x="14029" y="7882"/>
                    <a:pt x="14184" y="7882"/>
                  </a:cubicBezTo>
                  <a:lnTo>
                    <a:pt x="14223" y="7882"/>
                  </a:lnTo>
                  <a:lnTo>
                    <a:pt x="14223" y="9525"/>
                  </a:lnTo>
                  <a:cubicBezTo>
                    <a:pt x="13419" y="9620"/>
                    <a:pt x="12541" y="9686"/>
                    <a:pt x="11612" y="9724"/>
                  </a:cubicBezTo>
                  <a:lnTo>
                    <a:pt x="11612" y="9495"/>
                  </a:lnTo>
                  <a:cubicBezTo>
                    <a:pt x="11612" y="9102"/>
                    <a:pt x="11291" y="8781"/>
                    <a:pt x="10898" y="8781"/>
                  </a:cubicBezTo>
                  <a:lnTo>
                    <a:pt x="8148" y="8781"/>
                  </a:lnTo>
                  <a:cubicBezTo>
                    <a:pt x="7755" y="8781"/>
                    <a:pt x="7433" y="9102"/>
                    <a:pt x="7433" y="9495"/>
                  </a:cubicBezTo>
                  <a:lnTo>
                    <a:pt x="7433" y="9724"/>
                  </a:lnTo>
                  <a:cubicBezTo>
                    <a:pt x="6505" y="9686"/>
                    <a:pt x="5626" y="9620"/>
                    <a:pt x="4823" y="9525"/>
                  </a:cubicBezTo>
                  <a:lnTo>
                    <a:pt x="4823" y="7882"/>
                  </a:lnTo>
                  <a:lnTo>
                    <a:pt x="4861" y="7882"/>
                  </a:lnTo>
                  <a:cubicBezTo>
                    <a:pt x="5016" y="7882"/>
                    <a:pt x="5141" y="7754"/>
                    <a:pt x="5141" y="7602"/>
                  </a:cubicBezTo>
                  <a:cubicBezTo>
                    <a:pt x="5141" y="7450"/>
                    <a:pt x="5016" y="7322"/>
                    <a:pt x="4861" y="7322"/>
                  </a:cubicBezTo>
                  <a:lnTo>
                    <a:pt x="2299" y="7322"/>
                  </a:lnTo>
                  <a:cubicBezTo>
                    <a:pt x="2147" y="7322"/>
                    <a:pt x="2019" y="7450"/>
                    <a:pt x="2019" y="7602"/>
                  </a:cubicBezTo>
                  <a:cubicBezTo>
                    <a:pt x="2019" y="7754"/>
                    <a:pt x="2147" y="7882"/>
                    <a:pt x="2299" y="7882"/>
                  </a:cubicBezTo>
                  <a:lnTo>
                    <a:pt x="2340" y="7882"/>
                  </a:lnTo>
                  <a:lnTo>
                    <a:pt x="2340" y="9102"/>
                  </a:lnTo>
                  <a:cubicBezTo>
                    <a:pt x="1638" y="8935"/>
                    <a:pt x="1165" y="8763"/>
                    <a:pt x="882" y="8647"/>
                  </a:cubicBezTo>
                  <a:cubicBezTo>
                    <a:pt x="685" y="8566"/>
                    <a:pt x="557" y="8376"/>
                    <a:pt x="557" y="8165"/>
                  </a:cubicBezTo>
                  <a:lnTo>
                    <a:pt x="557" y="4831"/>
                  </a:lnTo>
                  <a:cubicBezTo>
                    <a:pt x="557" y="4539"/>
                    <a:pt x="793" y="4307"/>
                    <a:pt x="1081" y="4307"/>
                  </a:cubicBezTo>
                  <a:lnTo>
                    <a:pt x="2340" y="4307"/>
                  </a:lnTo>
                  <a:lnTo>
                    <a:pt x="2340" y="5899"/>
                  </a:lnTo>
                  <a:lnTo>
                    <a:pt x="2299" y="5899"/>
                  </a:lnTo>
                  <a:cubicBezTo>
                    <a:pt x="2147" y="5899"/>
                    <a:pt x="2019" y="6024"/>
                    <a:pt x="2019" y="6176"/>
                  </a:cubicBezTo>
                  <a:cubicBezTo>
                    <a:pt x="2019" y="6331"/>
                    <a:pt x="2147" y="6456"/>
                    <a:pt x="2299" y="6456"/>
                  </a:cubicBezTo>
                  <a:lnTo>
                    <a:pt x="4870" y="6456"/>
                  </a:lnTo>
                  <a:cubicBezTo>
                    <a:pt x="5022" y="6456"/>
                    <a:pt x="5150" y="6331"/>
                    <a:pt x="5150" y="6176"/>
                  </a:cubicBezTo>
                  <a:cubicBezTo>
                    <a:pt x="5150" y="6024"/>
                    <a:pt x="5022" y="5899"/>
                    <a:pt x="4870" y="5899"/>
                  </a:cubicBezTo>
                  <a:lnTo>
                    <a:pt x="4829" y="5899"/>
                  </a:lnTo>
                  <a:lnTo>
                    <a:pt x="4829" y="4307"/>
                  </a:lnTo>
                  <a:lnTo>
                    <a:pt x="8058" y="4307"/>
                  </a:lnTo>
                  <a:cubicBezTo>
                    <a:pt x="8210" y="4307"/>
                    <a:pt x="8338" y="4179"/>
                    <a:pt x="8338" y="4027"/>
                  </a:cubicBezTo>
                  <a:cubicBezTo>
                    <a:pt x="8338" y="3875"/>
                    <a:pt x="8210" y="3747"/>
                    <a:pt x="8058" y="3747"/>
                  </a:cubicBezTo>
                  <a:lnTo>
                    <a:pt x="7002" y="3747"/>
                  </a:lnTo>
                  <a:lnTo>
                    <a:pt x="7002" y="3480"/>
                  </a:lnTo>
                  <a:cubicBezTo>
                    <a:pt x="7002" y="3164"/>
                    <a:pt x="6796" y="2896"/>
                    <a:pt x="6510" y="2804"/>
                  </a:cubicBezTo>
                  <a:lnTo>
                    <a:pt x="6510" y="1756"/>
                  </a:lnTo>
                  <a:close/>
                  <a:moveTo>
                    <a:pt x="4260" y="7885"/>
                  </a:moveTo>
                  <a:lnTo>
                    <a:pt x="4260" y="11204"/>
                  </a:lnTo>
                  <a:cubicBezTo>
                    <a:pt x="4263" y="11579"/>
                    <a:pt x="3954" y="11888"/>
                    <a:pt x="3576" y="11888"/>
                  </a:cubicBezTo>
                  <a:cubicBezTo>
                    <a:pt x="3195" y="11888"/>
                    <a:pt x="2891" y="11579"/>
                    <a:pt x="2891" y="11204"/>
                  </a:cubicBezTo>
                  <a:lnTo>
                    <a:pt x="2891" y="7885"/>
                  </a:lnTo>
                  <a:close/>
                  <a:moveTo>
                    <a:pt x="16148" y="7885"/>
                  </a:moveTo>
                  <a:lnTo>
                    <a:pt x="16148" y="11204"/>
                  </a:lnTo>
                  <a:cubicBezTo>
                    <a:pt x="16148" y="11579"/>
                    <a:pt x="15842" y="11888"/>
                    <a:pt x="15464" y="11888"/>
                  </a:cubicBezTo>
                  <a:cubicBezTo>
                    <a:pt x="15083" y="11888"/>
                    <a:pt x="14779" y="11579"/>
                    <a:pt x="14779" y="11204"/>
                  </a:cubicBezTo>
                  <a:lnTo>
                    <a:pt x="14779" y="7885"/>
                  </a:lnTo>
                  <a:close/>
                  <a:moveTo>
                    <a:pt x="5924" y="0"/>
                  </a:moveTo>
                  <a:cubicBezTo>
                    <a:pt x="5278" y="0"/>
                    <a:pt x="4754" y="527"/>
                    <a:pt x="4754" y="1170"/>
                  </a:cubicBezTo>
                  <a:lnTo>
                    <a:pt x="4754" y="2795"/>
                  </a:lnTo>
                  <a:cubicBezTo>
                    <a:pt x="4495" y="2881"/>
                    <a:pt x="4305" y="3110"/>
                    <a:pt x="4272" y="3390"/>
                  </a:cubicBezTo>
                  <a:cubicBezTo>
                    <a:pt x="4230" y="3384"/>
                    <a:pt x="4186" y="3378"/>
                    <a:pt x="4144" y="3378"/>
                  </a:cubicBezTo>
                  <a:lnTo>
                    <a:pt x="3022" y="3378"/>
                  </a:lnTo>
                  <a:cubicBezTo>
                    <a:pt x="2760" y="3378"/>
                    <a:pt x="2534" y="3527"/>
                    <a:pt x="2418" y="3744"/>
                  </a:cubicBezTo>
                  <a:lnTo>
                    <a:pt x="1081" y="3744"/>
                  </a:lnTo>
                  <a:cubicBezTo>
                    <a:pt x="486" y="3744"/>
                    <a:pt x="1" y="4233"/>
                    <a:pt x="1" y="4828"/>
                  </a:cubicBezTo>
                  <a:lnTo>
                    <a:pt x="1" y="8162"/>
                  </a:lnTo>
                  <a:cubicBezTo>
                    <a:pt x="1" y="8438"/>
                    <a:pt x="105" y="8697"/>
                    <a:pt x="287" y="8894"/>
                  </a:cubicBezTo>
                  <a:lnTo>
                    <a:pt x="287" y="16281"/>
                  </a:lnTo>
                  <a:cubicBezTo>
                    <a:pt x="287" y="16877"/>
                    <a:pt x="775" y="17365"/>
                    <a:pt x="1370" y="17365"/>
                  </a:cubicBezTo>
                  <a:lnTo>
                    <a:pt x="17684" y="17365"/>
                  </a:lnTo>
                  <a:cubicBezTo>
                    <a:pt x="18280" y="17365"/>
                    <a:pt x="18768" y="16877"/>
                    <a:pt x="18768" y="16281"/>
                  </a:cubicBezTo>
                  <a:lnTo>
                    <a:pt x="18768" y="14058"/>
                  </a:lnTo>
                  <a:cubicBezTo>
                    <a:pt x="18768" y="13903"/>
                    <a:pt x="18640" y="13778"/>
                    <a:pt x="18488" y="13778"/>
                  </a:cubicBezTo>
                  <a:cubicBezTo>
                    <a:pt x="18336" y="13778"/>
                    <a:pt x="18208" y="13903"/>
                    <a:pt x="18208" y="14058"/>
                  </a:cubicBezTo>
                  <a:lnTo>
                    <a:pt x="18208" y="16281"/>
                  </a:lnTo>
                  <a:cubicBezTo>
                    <a:pt x="18208" y="16573"/>
                    <a:pt x="17973" y="16805"/>
                    <a:pt x="17684" y="16805"/>
                  </a:cubicBezTo>
                  <a:lnTo>
                    <a:pt x="1370" y="16805"/>
                  </a:lnTo>
                  <a:cubicBezTo>
                    <a:pt x="1078" y="16805"/>
                    <a:pt x="843" y="16573"/>
                    <a:pt x="843" y="16281"/>
                  </a:cubicBezTo>
                  <a:lnTo>
                    <a:pt x="843" y="9233"/>
                  </a:lnTo>
                  <a:cubicBezTo>
                    <a:pt x="1171" y="9358"/>
                    <a:pt x="1662" y="9519"/>
                    <a:pt x="2340" y="9674"/>
                  </a:cubicBezTo>
                  <a:lnTo>
                    <a:pt x="2340" y="11204"/>
                  </a:lnTo>
                  <a:cubicBezTo>
                    <a:pt x="2340" y="11888"/>
                    <a:pt x="2897" y="12448"/>
                    <a:pt x="3582" y="12448"/>
                  </a:cubicBezTo>
                  <a:cubicBezTo>
                    <a:pt x="4266" y="12448"/>
                    <a:pt x="4826" y="11888"/>
                    <a:pt x="4826" y="11204"/>
                  </a:cubicBezTo>
                  <a:lnTo>
                    <a:pt x="4826" y="10087"/>
                  </a:lnTo>
                  <a:cubicBezTo>
                    <a:pt x="5632" y="10180"/>
                    <a:pt x="6507" y="10242"/>
                    <a:pt x="7436" y="10284"/>
                  </a:cubicBezTo>
                  <a:lnTo>
                    <a:pt x="7436" y="11049"/>
                  </a:lnTo>
                  <a:cubicBezTo>
                    <a:pt x="7436" y="11442"/>
                    <a:pt x="7758" y="11763"/>
                    <a:pt x="8151" y="11763"/>
                  </a:cubicBezTo>
                  <a:lnTo>
                    <a:pt x="8865" y="11763"/>
                  </a:lnTo>
                  <a:cubicBezTo>
                    <a:pt x="9017" y="11763"/>
                    <a:pt x="9145" y="11635"/>
                    <a:pt x="9145" y="11483"/>
                  </a:cubicBezTo>
                  <a:cubicBezTo>
                    <a:pt x="9145" y="11332"/>
                    <a:pt x="9017" y="11204"/>
                    <a:pt x="8865" y="11204"/>
                  </a:cubicBezTo>
                  <a:lnTo>
                    <a:pt x="8151" y="11204"/>
                  </a:lnTo>
                  <a:cubicBezTo>
                    <a:pt x="8064" y="11204"/>
                    <a:pt x="7996" y="11132"/>
                    <a:pt x="7996" y="11049"/>
                  </a:cubicBezTo>
                  <a:lnTo>
                    <a:pt x="7996" y="9501"/>
                  </a:lnTo>
                  <a:cubicBezTo>
                    <a:pt x="7996" y="9415"/>
                    <a:pt x="8067" y="9343"/>
                    <a:pt x="8151" y="9343"/>
                  </a:cubicBezTo>
                  <a:lnTo>
                    <a:pt x="10901" y="9343"/>
                  </a:lnTo>
                  <a:cubicBezTo>
                    <a:pt x="10987" y="9343"/>
                    <a:pt x="11056" y="9415"/>
                    <a:pt x="11056" y="9501"/>
                  </a:cubicBezTo>
                  <a:lnTo>
                    <a:pt x="11056" y="11049"/>
                  </a:lnTo>
                  <a:cubicBezTo>
                    <a:pt x="11056" y="11132"/>
                    <a:pt x="10987" y="11204"/>
                    <a:pt x="10901" y="11204"/>
                  </a:cubicBezTo>
                  <a:lnTo>
                    <a:pt x="10103" y="11204"/>
                  </a:lnTo>
                  <a:cubicBezTo>
                    <a:pt x="9951" y="11204"/>
                    <a:pt x="9826" y="11332"/>
                    <a:pt x="9826" y="11483"/>
                  </a:cubicBezTo>
                  <a:cubicBezTo>
                    <a:pt x="9826" y="11635"/>
                    <a:pt x="9951" y="11763"/>
                    <a:pt x="10103" y="11763"/>
                  </a:cubicBezTo>
                  <a:lnTo>
                    <a:pt x="10901" y="11763"/>
                  </a:lnTo>
                  <a:cubicBezTo>
                    <a:pt x="11294" y="11763"/>
                    <a:pt x="11615" y="11442"/>
                    <a:pt x="11615" y="11049"/>
                  </a:cubicBezTo>
                  <a:lnTo>
                    <a:pt x="11615" y="10281"/>
                  </a:lnTo>
                  <a:cubicBezTo>
                    <a:pt x="12544" y="10245"/>
                    <a:pt x="13419" y="10177"/>
                    <a:pt x="14226" y="10084"/>
                  </a:cubicBezTo>
                  <a:lnTo>
                    <a:pt x="14226" y="11201"/>
                  </a:lnTo>
                  <a:cubicBezTo>
                    <a:pt x="14226" y="11885"/>
                    <a:pt x="14785" y="12442"/>
                    <a:pt x="15470" y="12442"/>
                  </a:cubicBezTo>
                  <a:cubicBezTo>
                    <a:pt x="16154" y="12442"/>
                    <a:pt x="16711" y="11885"/>
                    <a:pt x="16711" y="11201"/>
                  </a:cubicBezTo>
                  <a:lnTo>
                    <a:pt x="16711" y="9671"/>
                  </a:lnTo>
                  <a:cubicBezTo>
                    <a:pt x="17390" y="9516"/>
                    <a:pt x="17881" y="9355"/>
                    <a:pt x="18208" y="9227"/>
                  </a:cubicBezTo>
                  <a:lnTo>
                    <a:pt x="18208" y="12814"/>
                  </a:lnTo>
                  <a:cubicBezTo>
                    <a:pt x="18208" y="12969"/>
                    <a:pt x="18333" y="13094"/>
                    <a:pt x="18488" y="13094"/>
                  </a:cubicBezTo>
                  <a:cubicBezTo>
                    <a:pt x="18640" y="13094"/>
                    <a:pt x="18765" y="12969"/>
                    <a:pt x="18765" y="12814"/>
                  </a:cubicBezTo>
                  <a:lnTo>
                    <a:pt x="18765" y="8891"/>
                  </a:lnTo>
                  <a:cubicBezTo>
                    <a:pt x="18943" y="8691"/>
                    <a:pt x="19053" y="8435"/>
                    <a:pt x="19053" y="8156"/>
                  </a:cubicBezTo>
                  <a:lnTo>
                    <a:pt x="19045" y="4828"/>
                  </a:lnTo>
                  <a:cubicBezTo>
                    <a:pt x="19045" y="4233"/>
                    <a:pt x="18559" y="3744"/>
                    <a:pt x="17964" y="3744"/>
                  </a:cubicBezTo>
                  <a:lnTo>
                    <a:pt x="16628" y="3744"/>
                  </a:lnTo>
                  <a:cubicBezTo>
                    <a:pt x="16512" y="3527"/>
                    <a:pt x="16285" y="3378"/>
                    <a:pt x="16023" y="3378"/>
                  </a:cubicBezTo>
                  <a:lnTo>
                    <a:pt x="14901" y="3378"/>
                  </a:lnTo>
                  <a:cubicBezTo>
                    <a:pt x="14857" y="3378"/>
                    <a:pt x="14815" y="3384"/>
                    <a:pt x="14773" y="3390"/>
                  </a:cubicBezTo>
                  <a:cubicBezTo>
                    <a:pt x="14740" y="3110"/>
                    <a:pt x="14547" y="2881"/>
                    <a:pt x="14291" y="2795"/>
                  </a:cubicBezTo>
                  <a:lnTo>
                    <a:pt x="14291" y="1170"/>
                  </a:lnTo>
                  <a:cubicBezTo>
                    <a:pt x="14291" y="527"/>
                    <a:pt x="13767" y="0"/>
                    <a:pt x="13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34;p49">
              <a:extLst>
                <a:ext uri="{FF2B5EF4-FFF2-40B4-BE49-F238E27FC236}">
                  <a16:creationId xmlns:a16="http://schemas.microsoft.com/office/drawing/2014/main" id="{DBC45D28-1341-6C27-304D-CA0F6C9C1292}"/>
                </a:ext>
              </a:extLst>
            </p:cNvPr>
            <p:cNvSpPr/>
            <p:nvPr/>
          </p:nvSpPr>
          <p:spPr>
            <a:xfrm>
              <a:off x="3640136" y="4386809"/>
              <a:ext cx="101183" cy="52520"/>
            </a:xfrm>
            <a:custGeom>
              <a:avLst/>
              <a:gdLst/>
              <a:ahLst/>
              <a:cxnLst/>
              <a:rect l="l" t="t" r="r" b="b"/>
              <a:pathLst>
                <a:path w="4302" h="2233" extrusionOk="0">
                  <a:moveTo>
                    <a:pt x="3587" y="560"/>
                  </a:moveTo>
                  <a:cubicBezTo>
                    <a:pt x="3673" y="560"/>
                    <a:pt x="3745" y="631"/>
                    <a:pt x="3745" y="714"/>
                  </a:cubicBezTo>
                  <a:lnTo>
                    <a:pt x="3745" y="1518"/>
                  </a:lnTo>
                  <a:cubicBezTo>
                    <a:pt x="3745" y="1604"/>
                    <a:pt x="3673" y="1676"/>
                    <a:pt x="3587" y="1676"/>
                  </a:cubicBezTo>
                  <a:lnTo>
                    <a:pt x="715" y="1676"/>
                  </a:lnTo>
                  <a:cubicBezTo>
                    <a:pt x="628" y="1676"/>
                    <a:pt x="560" y="1604"/>
                    <a:pt x="560" y="1518"/>
                  </a:cubicBezTo>
                  <a:lnTo>
                    <a:pt x="560" y="714"/>
                  </a:lnTo>
                  <a:cubicBezTo>
                    <a:pt x="560" y="631"/>
                    <a:pt x="628" y="560"/>
                    <a:pt x="715" y="560"/>
                  </a:cubicBezTo>
                  <a:close/>
                  <a:moveTo>
                    <a:pt x="715" y="0"/>
                  </a:moveTo>
                  <a:cubicBezTo>
                    <a:pt x="322" y="0"/>
                    <a:pt x="0" y="322"/>
                    <a:pt x="0" y="714"/>
                  </a:cubicBezTo>
                  <a:lnTo>
                    <a:pt x="0" y="1518"/>
                  </a:lnTo>
                  <a:cubicBezTo>
                    <a:pt x="0" y="1914"/>
                    <a:pt x="322" y="2232"/>
                    <a:pt x="715" y="2232"/>
                  </a:cubicBezTo>
                  <a:lnTo>
                    <a:pt x="3587" y="2232"/>
                  </a:lnTo>
                  <a:cubicBezTo>
                    <a:pt x="3983" y="2232"/>
                    <a:pt x="4301" y="1914"/>
                    <a:pt x="4301" y="1518"/>
                  </a:cubicBezTo>
                  <a:lnTo>
                    <a:pt x="4301" y="714"/>
                  </a:lnTo>
                  <a:cubicBezTo>
                    <a:pt x="4301" y="322"/>
                    <a:pt x="3983" y="0"/>
                    <a:pt x="3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2553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4" name="Google Shape;1244;p50"/>
          <p:cNvCxnSpPr/>
          <p:nvPr/>
        </p:nvCxnSpPr>
        <p:spPr>
          <a:xfrm rot="10800000">
            <a:off x="710100" y="270438"/>
            <a:ext cx="843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245" name="Google Shape;1245;p50"/>
          <p:cNvCxnSpPr/>
          <p:nvPr/>
        </p:nvCxnSpPr>
        <p:spPr>
          <a:xfrm>
            <a:off x="0" y="4873063"/>
            <a:ext cx="845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6" name="Google Shape;628;p48">
            <a:extLst>
              <a:ext uri="{FF2B5EF4-FFF2-40B4-BE49-F238E27FC236}">
                <a16:creationId xmlns:a16="http://schemas.microsoft.com/office/drawing/2014/main" id="{9BDCB0B6-D67E-5072-DAAC-568FAF031E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9143" y="2259358"/>
            <a:ext cx="3265713" cy="6247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1942500" y="21508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 idx="2"/>
          </p:nvPr>
        </p:nvSpPr>
        <p:spPr>
          <a:xfrm>
            <a:off x="1942500" y="7130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2701" y="418505"/>
            <a:ext cx="4889599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2313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Introducing the "Right-First-Time" Program</a:t>
            </a:r>
            <a:endParaRPr lang="en-US" sz="2313" dirty="0"/>
          </a:p>
        </p:txBody>
      </p:sp>
      <p:sp>
        <p:nvSpPr>
          <p:cNvPr id="4" name="Text 1"/>
          <p:cNvSpPr/>
          <p:nvPr/>
        </p:nvSpPr>
        <p:spPr>
          <a:xfrm>
            <a:off x="412701" y="1332384"/>
            <a:ext cx="4889599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90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new initiative to streamline the SME loan application process and reduce bounce rates.</a:t>
            </a:r>
            <a:endParaRPr lang="en-US" sz="906" dirty="0"/>
          </a:p>
        </p:txBody>
      </p:sp>
      <p:sp>
        <p:nvSpPr>
          <p:cNvPr id="5" name="Shape 2"/>
          <p:cNvSpPr/>
          <p:nvPr/>
        </p:nvSpPr>
        <p:spPr>
          <a:xfrm>
            <a:off x="412701" y="1653704"/>
            <a:ext cx="4889599" cy="679401"/>
          </a:xfrm>
          <a:prstGeom prst="roundRect">
            <a:avLst>
              <a:gd name="adj" fmla="val 41657"/>
            </a:avLst>
          </a:prstGeom>
          <a:solidFill>
            <a:srgbClr val="433550"/>
          </a:solidFill>
          <a:ln/>
        </p:spPr>
      </p:sp>
      <p:sp>
        <p:nvSpPr>
          <p:cNvPr id="6" name="Text 3"/>
          <p:cNvSpPr/>
          <p:nvPr/>
        </p:nvSpPr>
        <p:spPr>
          <a:xfrm>
            <a:off x="530572" y="1771576"/>
            <a:ext cx="1473994" cy="184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1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Clear Requirements</a:t>
            </a:r>
            <a:endParaRPr lang="en-US" sz="1156" dirty="0"/>
          </a:p>
        </p:txBody>
      </p:sp>
      <p:sp>
        <p:nvSpPr>
          <p:cNvPr id="7" name="Text 4"/>
          <p:cNvSpPr/>
          <p:nvPr/>
        </p:nvSpPr>
        <p:spPr>
          <a:xfrm>
            <a:off x="530573" y="2026519"/>
            <a:ext cx="4653856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90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Simplified loan application guidelines for applicants.</a:t>
            </a:r>
            <a:endParaRPr lang="en-US" sz="906" dirty="0"/>
          </a:p>
        </p:txBody>
      </p:sp>
      <p:sp>
        <p:nvSpPr>
          <p:cNvPr id="8" name="Shape 5"/>
          <p:cNvSpPr/>
          <p:nvPr/>
        </p:nvSpPr>
        <p:spPr>
          <a:xfrm>
            <a:off x="412701" y="2450976"/>
            <a:ext cx="4889599" cy="679401"/>
          </a:xfrm>
          <a:prstGeom prst="roundRect">
            <a:avLst>
              <a:gd name="adj" fmla="val 4165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530572" y="2568849"/>
            <a:ext cx="1473994" cy="184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1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Simple Checklist</a:t>
            </a:r>
            <a:endParaRPr lang="en-US" sz="1156" dirty="0"/>
          </a:p>
        </p:txBody>
      </p:sp>
      <p:sp>
        <p:nvSpPr>
          <p:cNvPr id="10" name="Text 7"/>
          <p:cNvSpPr/>
          <p:nvPr/>
        </p:nvSpPr>
        <p:spPr>
          <a:xfrm>
            <a:off x="530573" y="2823791"/>
            <a:ext cx="4653856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90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Easy-to-understand document checklist for all customers.</a:t>
            </a:r>
            <a:endParaRPr lang="en-US" sz="906" dirty="0"/>
          </a:p>
        </p:txBody>
      </p:sp>
      <p:sp>
        <p:nvSpPr>
          <p:cNvPr id="11" name="Shape 8"/>
          <p:cNvSpPr/>
          <p:nvPr/>
        </p:nvSpPr>
        <p:spPr>
          <a:xfrm>
            <a:off x="412701" y="3248248"/>
            <a:ext cx="4889599" cy="679401"/>
          </a:xfrm>
          <a:prstGeom prst="roundRect">
            <a:avLst>
              <a:gd name="adj" fmla="val 41657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530572" y="3366121"/>
            <a:ext cx="1473994" cy="184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1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Clear Eligibility</a:t>
            </a:r>
            <a:endParaRPr lang="en-US" sz="1156" dirty="0"/>
          </a:p>
        </p:txBody>
      </p:sp>
      <p:sp>
        <p:nvSpPr>
          <p:cNvPr id="13" name="Text 10"/>
          <p:cNvSpPr/>
          <p:nvPr/>
        </p:nvSpPr>
        <p:spPr>
          <a:xfrm>
            <a:off x="530573" y="3621063"/>
            <a:ext cx="4653856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90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Transparent eligibility parameters for SME loans.</a:t>
            </a:r>
            <a:endParaRPr lang="en-US" sz="906" dirty="0"/>
          </a:p>
        </p:txBody>
      </p:sp>
      <p:sp>
        <p:nvSpPr>
          <p:cNvPr id="14" name="Shape 11"/>
          <p:cNvSpPr/>
          <p:nvPr/>
        </p:nvSpPr>
        <p:spPr>
          <a:xfrm>
            <a:off x="412701" y="4045521"/>
            <a:ext cx="4889599" cy="679401"/>
          </a:xfrm>
          <a:prstGeom prst="roundRect">
            <a:avLst>
              <a:gd name="adj" fmla="val 41657"/>
            </a:avLst>
          </a:prstGeom>
          <a:solidFill>
            <a:srgbClr val="433550"/>
          </a:solidFill>
          <a:ln/>
        </p:spPr>
      </p:sp>
      <p:sp>
        <p:nvSpPr>
          <p:cNvPr id="15" name="Text 12"/>
          <p:cNvSpPr/>
          <p:nvPr/>
        </p:nvSpPr>
        <p:spPr>
          <a:xfrm>
            <a:off x="530573" y="4163393"/>
            <a:ext cx="1547068" cy="184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156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Optimized Branch Time</a:t>
            </a:r>
            <a:endParaRPr lang="en-US" sz="1156" dirty="0"/>
          </a:p>
        </p:txBody>
      </p:sp>
      <p:sp>
        <p:nvSpPr>
          <p:cNvPr id="16" name="Text 13"/>
          <p:cNvSpPr/>
          <p:nvPr/>
        </p:nvSpPr>
        <p:spPr>
          <a:xfrm>
            <a:off x="530573" y="4418336"/>
            <a:ext cx="4653856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90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Efficient use of branch resources during loan screening.</a:t>
            </a:r>
            <a:endParaRPr lang="en-US" sz="90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141EA317-CC74-1764-2CB0-8564FE398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>
            <a:extLst>
              <a:ext uri="{FF2B5EF4-FFF2-40B4-BE49-F238E27FC236}">
                <a16:creationId xmlns:a16="http://schemas.microsoft.com/office/drawing/2014/main" id="{19A57C46-4FF9-F05A-53A2-F48B5D7996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28" y="277735"/>
            <a:ext cx="79721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SpotCheck: The Future of SME Lending Gateway</a:t>
            </a:r>
            <a:endParaRPr sz="2000" dirty="0"/>
          </a:p>
        </p:txBody>
      </p:sp>
      <p:sp>
        <p:nvSpPr>
          <p:cNvPr id="269" name="Google Shape;269;p31">
            <a:extLst>
              <a:ext uri="{FF2B5EF4-FFF2-40B4-BE49-F238E27FC236}">
                <a16:creationId xmlns:a16="http://schemas.microsoft.com/office/drawing/2014/main" id="{5DF1F8CC-10A7-4A1B-D882-B77A80279E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612" y="2431967"/>
            <a:ext cx="8093388" cy="2232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b="1" dirty="0"/>
              <a:t>SpotCheck</a:t>
            </a:r>
            <a:r>
              <a:rPr lang="en-US" sz="1400" dirty="0"/>
              <a:t> is an intelligent, dual-interface platform designed to modernize the loan application lifecycle for Small and Medium Enterprises.</a:t>
            </a:r>
          </a:p>
          <a:p>
            <a:pPr marL="152400" indent="0">
              <a:buNone/>
            </a:pPr>
            <a:endParaRPr lang="en-US" sz="1400" dirty="0"/>
          </a:p>
          <a:p>
            <a:r>
              <a:rPr lang="en-US" sz="1400" b="1" dirty="0"/>
              <a:t>For Applicants:</a:t>
            </a:r>
            <a:r>
              <a:rPr lang="en-US" sz="1400" dirty="0"/>
              <a:t> It is a smart, self-service portal that provides instant eligibility verification, guided document submission, and access to pre-matched lending opportunities.</a:t>
            </a:r>
          </a:p>
          <a:p>
            <a:r>
              <a:rPr lang="en-US" sz="1400" b="1" dirty="0"/>
              <a:t>For Lenders:</a:t>
            </a:r>
            <a:r>
              <a:rPr lang="en-US" sz="1400" dirty="0"/>
              <a:t> It serves as a streamlined underwriting dashboard, offering real-time pipeline analytics and efficient queue management for rapid decision-making.</a:t>
            </a:r>
          </a:p>
          <a:p>
            <a:pPr marL="152400" indent="0">
              <a:buNone/>
            </a:pPr>
            <a:endParaRPr lang="en-US" sz="1400" dirty="0"/>
          </a:p>
          <a:p>
            <a:pPr marL="152400" indent="0">
              <a:buNone/>
            </a:pPr>
            <a:r>
              <a:rPr lang="en-US" sz="1400" dirty="0"/>
              <a:t>By digitizing the entire prescreening workflow, SpotCheck creates a transparent, efficient </a:t>
            </a:r>
            <a:br>
              <a:rPr lang="en-US" sz="1400" dirty="0"/>
            </a:br>
            <a:r>
              <a:rPr lang="en-US" sz="1400" dirty="0"/>
              <a:t>and digital-first experience for both borrowers and bank administrators.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F0D3CA7-46BA-3715-D860-6CC7E4D48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87" y="999395"/>
            <a:ext cx="2765425" cy="1134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4DA28DD-7CCA-87A4-63D7-9580F068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15" y="292999"/>
            <a:ext cx="441499" cy="4414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793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340BEE88-4077-D51D-E469-29B29DBD8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>
            <a:extLst>
              <a:ext uri="{FF2B5EF4-FFF2-40B4-BE49-F238E27FC236}">
                <a16:creationId xmlns:a16="http://schemas.microsoft.com/office/drawing/2014/main" id="{5005E7B8-70EC-D84F-E1DF-B749AB8910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2550" y="1576626"/>
            <a:ext cx="6438900" cy="1999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000" dirty="0"/>
              <a:t>Executive Summary </a:t>
            </a:r>
            <a:br>
              <a:rPr lang="en-IN" sz="4000" dirty="0"/>
            </a:br>
            <a:r>
              <a:rPr lang="en-IN" sz="4000" dirty="0"/>
              <a:t>&amp; </a:t>
            </a:r>
            <a:br>
              <a:rPr lang="en-IN" sz="4000" dirty="0"/>
            </a:br>
            <a:r>
              <a:rPr lang="en-IN" sz="4000" dirty="0"/>
              <a:t>Project Scope</a:t>
            </a:r>
          </a:p>
        </p:txBody>
      </p:sp>
      <p:sp>
        <p:nvSpPr>
          <p:cNvPr id="283" name="Google Shape;283;p33">
            <a:extLst>
              <a:ext uri="{FF2B5EF4-FFF2-40B4-BE49-F238E27FC236}">
                <a16:creationId xmlns:a16="http://schemas.microsoft.com/office/drawing/2014/main" id="{024D36DA-F047-36F8-E6A8-8389AAF17C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2500" y="7257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24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2B0D58D-0D09-42D4-B0A3-35EE5F84C93E}"/>
              </a:ext>
            </a:extLst>
          </p:cNvPr>
          <p:cNvSpPr/>
          <p:nvPr/>
        </p:nvSpPr>
        <p:spPr>
          <a:xfrm>
            <a:off x="3429000" y="0"/>
            <a:ext cx="5715000" cy="5143500"/>
          </a:xfrm>
          <a:prstGeom prst="rect">
            <a:avLst/>
          </a:prstGeom>
          <a:solidFill>
            <a:srgbClr val="0B0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875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69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15222" y="382042"/>
            <a:ext cx="4742557" cy="868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06"/>
              </a:lnSpc>
            </a:pPr>
            <a:r>
              <a:rPr lang="en-US" sz="2719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Challenge: Incomplete Applications</a:t>
            </a:r>
            <a:endParaRPr lang="en-US" sz="2719" dirty="0"/>
          </a:p>
        </p:txBody>
      </p:sp>
      <p:sp>
        <p:nvSpPr>
          <p:cNvPr id="4" name="Text 1"/>
          <p:cNvSpPr/>
          <p:nvPr/>
        </p:nvSpPr>
        <p:spPr>
          <a:xfrm>
            <a:off x="3915222" y="1458814"/>
            <a:ext cx="4742557" cy="444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SME customers often submit partial documents, leading to delays or rejections in loan processing.</a:t>
            </a:r>
            <a:endParaRPr lang="en-US" sz="1094" dirty="0"/>
          </a:p>
        </p:txBody>
      </p:sp>
      <p:sp>
        <p:nvSpPr>
          <p:cNvPr id="5" name="Shape 2"/>
          <p:cNvSpPr/>
          <p:nvPr/>
        </p:nvSpPr>
        <p:spPr>
          <a:xfrm>
            <a:off x="3915221" y="2059633"/>
            <a:ext cx="2301776" cy="1283196"/>
          </a:xfrm>
          <a:prstGeom prst="roundRect">
            <a:avLst>
              <a:gd name="adj" fmla="val 712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171" y="2059633"/>
            <a:ext cx="76200" cy="12831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0353" y="2217614"/>
            <a:ext cx="1736676" cy="21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344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Partial Submissions</a:t>
            </a:r>
            <a:endParaRPr lang="en-US" sz="1344" dirty="0"/>
          </a:p>
        </p:txBody>
      </p:sp>
      <p:sp>
        <p:nvSpPr>
          <p:cNvPr id="8" name="Text 4"/>
          <p:cNvSpPr/>
          <p:nvPr/>
        </p:nvSpPr>
        <p:spPr>
          <a:xfrm>
            <a:off x="4130352" y="2518024"/>
            <a:ext cx="1928664" cy="444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Customers frequently submit incomplete documentation.</a:t>
            </a:r>
            <a:endParaRPr lang="en-US" sz="1094" dirty="0"/>
          </a:p>
        </p:txBody>
      </p:sp>
      <p:sp>
        <p:nvSpPr>
          <p:cNvPr id="9" name="Shape 5"/>
          <p:cNvSpPr/>
          <p:nvPr/>
        </p:nvSpPr>
        <p:spPr>
          <a:xfrm>
            <a:off x="6355928" y="2059633"/>
            <a:ext cx="2301850" cy="1283196"/>
          </a:xfrm>
          <a:prstGeom prst="roundRect">
            <a:avLst>
              <a:gd name="adj" fmla="val 712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878" y="2059633"/>
            <a:ext cx="76200" cy="12831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571060" y="2217614"/>
            <a:ext cx="1736676" cy="21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344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Slower Processing</a:t>
            </a:r>
            <a:endParaRPr lang="en-US" sz="1344" dirty="0"/>
          </a:p>
        </p:txBody>
      </p:sp>
      <p:sp>
        <p:nvSpPr>
          <p:cNvPr id="12" name="Text 7"/>
          <p:cNvSpPr/>
          <p:nvPr/>
        </p:nvSpPr>
        <p:spPr>
          <a:xfrm>
            <a:off x="6571060" y="2518024"/>
            <a:ext cx="1928738" cy="666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Missing documents cause significant delays in loan appraisal.</a:t>
            </a:r>
            <a:endParaRPr lang="en-US" sz="1094" dirty="0"/>
          </a:p>
        </p:txBody>
      </p:sp>
      <p:sp>
        <p:nvSpPr>
          <p:cNvPr id="13" name="Shape 8"/>
          <p:cNvSpPr/>
          <p:nvPr/>
        </p:nvSpPr>
        <p:spPr>
          <a:xfrm>
            <a:off x="3915221" y="3481760"/>
            <a:ext cx="2301776" cy="1283196"/>
          </a:xfrm>
          <a:prstGeom prst="roundRect">
            <a:avLst>
              <a:gd name="adj" fmla="val 7126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171" y="3481760"/>
            <a:ext cx="76200" cy="128319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130353" y="3639741"/>
            <a:ext cx="1822921" cy="21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344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Application Rejection</a:t>
            </a:r>
            <a:endParaRPr lang="en-US" sz="1344" dirty="0"/>
          </a:p>
        </p:txBody>
      </p:sp>
      <p:sp>
        <p:nvSpPr>
          <p:cNvPr id="16" name="Text 10"/>
          <p:cNvSpPr/>
          <p:nvPr/>
        </p:nvSpPr>
        <p:spPr>
          <a:xfrm>
            <a:off x="4130352" y="3940151"/>
            <a:ext cx="1928664" cy="666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9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Incomplete applications are often rejected, frustrating applicants.</a:t>
            </a:r>
            <a:endParaRPr lang="en-US" sz="109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542612" y="1654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dirty="0"/>
              <a:t>Executive Summary &amp; Project Scope</a:t>
            </a:r>
            <a:endParaRPr sz="2400" dirty="0"/>
          </a:p>
        </p:txBody>
      </p:sp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542612" y="733142"/>
            <a:ext cx="7993078" cy="3687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b="1" dirty="0"/>
              <a:t>1. Problem &amp; Opportunity Statement</a:t>
            </a:r>
            <a:endParaRPr lang="en-US" dirty="0"/>
          </a:p>
          <a:p>
            <a:r>
              <a:rPr lang="en-US" b="1" dirty="0"/>
              <a:t>The Problem:</a:t>
            </a:r>
            <a:r>
              <a:rPr lang="en-US" dirty="0"/>
              <a:t> Traditional SME (Small and Medium Enterprise) lending is plagued by manual inefficiencies. Applicants often submit incomplete documentation, and bank officers waste hours reviewing ineligible applications.</a:t>
            </a:r>
          </a:p>
          <a:p>
            <a:r>
              <a:rPr lang="en-US" b="1" dirty="0"/>
              <a:t>The Opportunity:</a:t>
            </a:r>
            <a:r>
              <a:rPr lang="en-US" dirty="0"/>
              <a:t> By digitizing the "prescreening" phase, we can filter out unqualified leads instantly, ensure document completeness before a human reviews it, and significantly reduce the Turnaround Time (TAT) for loan processing.</a:t>
            </a:r>
            <a:br>
              <a:rPr lang="en-US" dirty="0"/>
            </a:br>
            <a:endParaRPr lang="en-US" dirty="0"/>
          </a:p>
          <a:p>
            <a:pPr marL="152400" indent="0">
              <a:buNone/>
            </a:pPr>
            <a:r>
              <a:rPr lang="en-US" b="1" dirty="0"/>
              <a:t>2. Solution Requirements</a:t>
            </a:r>
            <a:endParaRPr lang="en-US" dirty="0"/>
          </a:p>
          <a:p>
            <a:r>
              <a:rPr lang="en-US" b="1" dirty="0"/>
              <a:t>Dual-Interface System:</a:t>
            </a:r>
            <a:r>
              <a:rPr lang="en-US" dirty="0"/>
              <a:t> Secure, separate portals for Applicants and Bank Administrators.</a:t>
            </a:r>
          </a:p>
          <a:p>
            <a:r>
              <a:rPr lang="en-US" b="1" dirty="0"/>
              <a:t>Automated Validation:</a:t>
            </a:r>
            <a:r>
              <a:rPr lang="en-US" dirty="0"/>
              <a:t> Instant logic checks for turnover, business age, and restricted sectors.</a:t>
            </a:r>
          </a:p>
          <a:p>
            <a:r>
              <a:rPr lang="en-US" b="1" dirty="0"/>
              <a:t>Document Management:</a:t>
            </a:r>
            <a:r>
              <a:rPr lang="en-US" dirty="0"/>
              <a:t> Structured upload system for KYC, Income, and Business proofs.</a:t>
            </a:r>
          </a:p>
          <a:p>
            <a:r>
              <a:rPr lang="en-US" b="1" dirty="0"/>
              <a:t>Legacy Integration:</a:t>
            </a:r>
            <a:r>
              <a:rPr lang="en-US" dirty="0"/>
              <a:t> Ability to match users against historical/pre-approved loan offers.</a:t>
            </a:r>
            <a:br>
              <a:rPr lang="en-US" dirty="0"/>
            </a:br>
            <a:endParaRPr lang="en-US" dirty="0"/>
          </a:p>
          <a:p>
            <a:pPr marL="152400" indent="0">
              <a:buNone/>
            </a:pPr>
            <a:r>
              <a:rPr lang="en-US" b="1" dirty="0"/>
              <a:t>3. Executive Summary</a:t>
            </a:r>
            <a:endParaRPr lang="en-US" dirty="0"/>
          </a:p>
          <a:p>
            <a:r>
              <a:rPr lang="en-US" b="1" dirty="0"/>
              <a:t>SpotCheck</a:t>
            </a:r>
            <a:r>
              <a:rPr lang="en-US" dirty="0"/>
              <a:t> is a full-stack web application designed to streamline the SME lending lifecycle. It empowers business owners with a self-service eligibility wizard and provides bank staff with a data-driven dashboard for rapid decision-making. The solution bridges the gap between raw application data and actionable lending insights.</a:t>
            </a:r>
          </a:p>
        </p:txBody>
      </p:sp>
      <p:grpSp>
        <p:nvGrpSpPr>
          <p:cNvPr id="2" name="Google Shape;293;p34">
            <a:extLst>
              <a:ext uri="{FF2B5EF4-FFF2-40B4-BE49-F238E27FC236}">
                <a16:creationId xmlns:a16="http://schemas.microsoft.com/office/drawing/2014/main" id="{B5A0F718-E600-4D53-D105-DFFA7E4CC7ED}"/>
              </a:ext>
            </a:extLst>
          </p:cNvPr>
          <p:cNvGrpSpPr/>
          <p:nvPr/>
        </p:nvGrpSpPr>
        <p:grpSpPr>
          <a:xfrm>
            <a:off x="254284" y="843674"/>
            <a:ext cx="288328" cy="291790"/>
            <a:chOff x="1596201" y="1197074"/>
            <a:chExt cx="442740" cy="448056"/>
          </a:xfrm>
        </p:grpSpPr>
        <p:sp>
          <p:nvSpPr>
            <p:cNvPr id="3" name="Google Shape;294;p34">
              <a:extLst>
                <a:ext uri="{FF2B5EF4-FFF2-40B4-BE49-F238E27FC236}">
                  <a16:creationId xmlns:a16="http://schemas.microsoft.com/office/drawing/2014/main" id="{1786936A-633C-6DCA-1B67-5A1959DEEF7F}"/>
                </a:ext>
              </a:extLst>
            </p:cNvPr>
            <p:cNvSpPr/>
            <p:nvPr/>
          </p:nvSpPr>
          <p:spPr>
            <a:xfrm>
              <a:off x="1596201" y="1631959"/>
              <a:ext cx="32011" cy="13171"/>
            </a:xfrm>
            <a:custGeom>
              <a:avLst/>
              <a:gdLst/>
              <a:ahLst/>
              <a:cxnLst/>
              <a:rect l="l" t="t" r="r" b="b"/>
              <a:pathLst>
                <a:path w="1361" h="560" extrusionOk="0">
                  <a:moveTo>
                    <a:pt x="280" y="0"/>
                  </a:moveTo>
                  <a:cubicBezTo>
                    <a:pt x="125" y="0"/>
                    <a:pt x="0" y="128"/>
                    <a:pt x="0" y="280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1084" y="560"/>
                  </a:lnTo>
                  <a:cubicBezTo>
                    <a:pt x="1236" y="560"/>
                    <a:pt x="1361" y="432"/>
                    <a:pt x="1361" y="280"/>
                  </a:cubicBezTo>
                  <a:cubicBezTo>
                    <a:pt x="1361" y="122"/>
                    <a:pt x="1236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5;p34">
              <a:extLst>
                <a:ext uri="{FF2B5EF4-FFF2-40B4-BE49-F238E27FC236}">
                  <a16:creationId xmlns:a16="http://schemas.microsoft.com/office/drawing/2014/main" id="{5AD55B13-936A-CDA0-7B11-0C7FA58016FE}"/>
                </a:ext>
              </a:extLst>
            </p:cNvPr>
            <p:cNvSpPr/>
            <p:nvPr/>
          </p:nvSpPr>
          <p:spPr>
            <a:xfrm>
              <a:off x="1638490" y="1631959"/>
              <a:ext cx="20462" cy="13171"/>
            </a:xfrm>
            <a:custGeom>
              <a:avLst/>
              <a:gdLst/>
              <a:ahLst/>
              <a:cxnLst/>
              <a:rect l="l" t="t" r="r" b="b"/>
              <a:pathLst>
                <a:path w="870" h="560" extrusionOk="0">
                  <a:moveTo>
                    <a:pt x="277" y="0"/>
                  </a:moveTo>
                  <a:cubicBezTo>
                    <a:pt x="125" y="0"/>
                    <a:pt x="0" y="128"/>
                    <a:pt x="0" y="280"/>
                  </a:cubicBezTo>
                  <a:cubicBezTo>
                    <a:pt x="0" y="432"/>
                    <a:pt x="125" y="560"/>
                    <a:pt x="277" y="560"/>
                  </a:cubicBezTo>
                  <a:lnTo>
                    <a:pt x="590" y="560"/>
                  </a:lnTo>
                  <a:cubicBezTo>
                    <a:pt x="744" y="560"/>
                    <a:pt x="869" y="432"/>
                    <a:pt x="869" y="280"/>
                  </a:cubicBezTo>
                  <a:cubicBezTo>
                    <a:pt x="869" y="122"/>
                    <a:pt x="744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6;p34">
              <a:extLst>
                <a:ext uri="{FF2B5EF4-FFF2-40B4-BE49-F238E27FC236}">
                  <a16:creationId xmlns:a16="http://schemas.microsoft.com/office/drawing/2014/main" id="{3C5616AB-A910-C39D-3E40-56FF1594A376}"/>
                </a:ext>
              </a:extLst>
            </p:cNvPr>
            <p:cNvSpPr/>
            <p:nvPr/>
          </p:nvSpPr>
          <p:spPr>
            <a:xfrm>
              <a:off x="1596201" y="1607521"/>
              <a:ext cx="97114" cy="13195"/>
            </a:xfrm>
            <a:custGeom>
              <a:avLst/>
              <a:gdLst/>
              <a:ahLst/>
              <a:cxnLst/>
              <a:rect l="l" t="t" r="r" b="b"/>
              <a:pathLst>
                <a:path w="4129" h="561" extrusionOk="0">
                  <a:moveTo>
                    <a:pt x="277" y="1"/>
                  </a:moveTo>
                  <a:cubicBezTo>
                    <a:pt x="125" y="1"/>
                    <a:pt x="0" y="129"/>
                    <a:pt x="0" y="280"/>
                  </a:cubicBezTo>
                  <a:cubicBezTo>
                    <a:pt x="0" y="432"/>
                    <a:pt x="125" y="560"/>
                    <a:pt x="277" y="560"/>
                  </a:cubicBezTo>
                  <a:lnTo>
                    <a:pt x="3849" y="560"/>
                  </a:lnTo>
                  <a:cubicBezTo>
                    <a:pt x="4004" y="560"/>
                    <a:pt x="4129" y="432"/>
                    <a:pt x="4129" y="280"/>
                  </a:cubicBezTo>
                  <a:cubicBezTo>
                    <a:pt x="4129" y="129"/>
                    <a:pt x="4004" y="1"/>
                    <a:pt x="3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7;p34">
              <a:extLst>
                <a:ext uri="{FF2B5EF4-FFF2-40B4-BE49-F238E27FC236}">
                  <a16:creationId xmlns:a16="http://schemas.microsoft.com/office/drawing/2014/main" id="{30685184-149F-4B3B-28BF-6C466D2BAB2A}"/>
                </a:ext>
              </a:extLst>
            </p:cNvPr>
            <p:cNvSpPr/>
            <p:nvPr/>
          </p:nvSpPr>
          <p:spPr>
            <a:xfrm>
              <a:off x="1634350" y="1197074"/>
              <a:ext cx="32011" cy="13124"/>
            </a:xfrm>
            <a:custGeom>
              <a:avLst/>
              <a:gdLst/>
              <a:ahLst/>
              <a:cxnLst/>
              <a:rect l="l" t="t" r="r" b="b"/>
              <a:pathLst>
                <a:path w="1361" h="558" extrusionOk="0">
                  <a:moveTo>
                    <a:pt x="280" y="0"/>
                  </a:moveTo>
                  <a:cubicBezTo>
                    <a:pt x="126" y="0"/>
                    <a:pt x="1" y="125"/>
                    <a:pt x="1" y="277"/>
                  </a:cubicBezTo>
                  <a:cubicBezTo>
                    <a:pt x="1" y="429"/>
                    <a:pt x="123" y="557"/>
                    <a:pt x="280" y="557"/>
                  </a:cubicBezTo>
                  <a:lnTo>
                    <a:pt x="1084" y="557"/>
                  </a:lnTo>
                  <a:cubicBezTo>
                    <a:pt x="1236" y="557"/>
                    <a:pt x="1361" y="429"/>
                    <a:pt x="1361" y="277"/>
                  </a:cubicBezTo>
                  <a:cubicBezTo>
                    <a:pt x="1361" y="125"/>
                    <a:pt x="1236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8;p34">
              <a:extLst>
                <a:ext uri="{FF2B5EF4-FFF2-40B4-BE49-F238E27FC236}">
                  <a16:creationId xmlns:a16="http://schemas.microsoft.com/office/drawing/2014/main" id="{B075B7C6-C89F-EDAF-F5DE-69CA9FA719D8}"/>
                </a:ext>
              </a:extLst>
            </p:cNvPr>
            <p:cNvSpPr/>
            <p:nvPr/>
          </p:nvSpPr>
          <p:spPr>
            <a:xfrm>
              <a:off x="1676639" y="1197074"/>
              <a:ext cx="20462" cy="13124"/>
            </a:xfrm>
            <a:custGeom>
              <a:avLst/>
              <a:gdLst/>
              <a:ahLst/>
              <a:cxnLst/>
              <a:rect l="l" t="t" r="r" b="b"/>
              <a:pathLst>
                <a:path w="870" h="558" extrusionOk="0">
                  <a:moveTo>
                    <a:pt x="277" y="0"/>
                  </a:moveTo>
                  <a:cubicBezTo>
                    <a:pt x="125" y="0"/>
                    <a:pt x="0" y="125"/>
                    <a:pt x="0" y="277"/>
                  </a:cubicBezTo>
                  <a:cubicBezTo>
                    <a:pt x="0" y="429"/>
                    <a:pt x="122" y="557"/>
                    <a:pt x="277" y="557"/>
                  </a:cubicBezTo>
                  <a:lnTo>
                    <a:pt x="590" y="557"/>
                  </a:lnTo>
                  <a:cubicBezTo>
                    <a:pt x="745" y="557"/>
                    <a:pt x="870" y="429"/>
                    <a:pt x="870" y="277"/>
                  </a:cubicBezTo>
                  <a:cubicBezTo>
                    <a:pt x="870" y="125"/>
                    <a:pt x="745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9;p34">
              <a:extLst>
                <a:ext uri="{FF2B5EF4-FFF2-40B4-BE49-F238E27FC236}">
                  <a16:creationId xmlns:a16="http://schemas.microsoft.com/office/drawing/2014/main" id="{9935EA04-5C41-0E97-0A1F-CB7BFD644E6C}"/>
                </a:ext>
              </a:extLst>
            </p:cNvPr>
            <p:cNvSpPr/>
            <p:nvPr/>
          </p:nvSpPr>
          <p:spPr>
            <a:xfrm>
              <a:off x="1634350" y="1221370"/>
              <a:ext cx="97114" cy="13171"/>
            </a:xfrm>
            <a:custGeom>
              <a:avLst/>
              <a:gdLst/>
              <a:ahLst/>
              <a:cxnLst/>
              <a:rect l="l" t="t" r="r" b="b"/>
              <a:pathLst>
                <a:path w="4129" h="560" extrusionOk="0">
                  <a:moveTo>
                    <a:pt x="280" y="0"/>
                  </a:moveTo>
                  <a:cubicBezTo>
                    <a:pt x="126" y="0"/>
                    <a:pt x="1" y="128"/>
                    <a:pt x="1" y="280"/>
                  </a:cubicBezTo>
                  <a:cubicBezTo>
                    <a:pt x="1" y="432"/>
                    <a:pt x="123" y="560"/>
                    <a:pt x="280" y="560"/>
                  </a:cubicBezTo>
                  <a:lnTo>
                    <a:pt x="3852" y="560"/>
                  </a:lnTo>
                  <a:cubicBezTo>
                    <a:pt x="4004" y="560"/>
                    <a:pt x="4129" y="432"/>
                    <a:pt x="4129" y="280"/>
                  </a:cubicBezTo>
                  <a:cubicBezTo>
                    <a:pt x="4129" y="128"/>
                    <a:pt x="4004" y="0"/>
                    <a:pt x="3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0;p34">
              <a:extLst>
                <a:ext uri="{FF2B5EF4-FFF2-40B4-BE49-F238E27FC236}">
                  <a16:creationId xmlns:a16="http://schemas.microsoft.com/office/drawing/2014/main" id="{0526D52B-7FAF-A1A3-08D8-BBB1DABAB356}"/>
                </a:ext>
              </a:extLst>
            </p:cNvPr>
            <p:cNvSpPr/>
            <p:nvPr/>
          </p:nvSpPr>
          <p:spPr>
            <a:xfrm>
              <a:off x="1816372" y="1205682"/>
              <a:ext cx="206129" cy="187854"/>
            </a:xfrm>
            <a:custGeom>
              <a:avLst/>
              <a:gdLst/>
              <a:ahLst/>
              <a:cxnLst/>
              <a:rect l="l" t="t" r="r" b="b"/>
              <a:pathLst>
                <a:path w="8764" h="7987" extrusionOk="0">
                  <a:moveTo>
                    <a:pt x="1280" y="0"/>
                  </a:moveTo>
                  <a:cubicBezTo>
                    <a:pt x="1145" y="0"/>
                    <a:pt x="1024" y="48"/>
                    <a:pt x="926" y="143"/>
                  </a:cubicBezTo>
                  <a:cubicBezTo>
                    <a:pt x="828" y="239"/>
                    <a:pt x="774" y="367"/>
                    <a:pt x="774" y="504"/>
                  </a:cubicBezTo>
                  <a:lnTo>
                    <a:pt x="774" y="2924"/>
                  </a:lnTo>
                  <a:cubicBezTo>
                    <a:pt x="774" y="3191"/>
                    <a:pt x="986" y="3409"/>
                    <a:pt x="1254" y="3421"/>
                  </a:cubicBezTo>
                  <a:cubicBezTo>
                    <a:pt x="2307" y="3468"/>
                    <a:pt x="3266" y="3909"/>
                    <a:pt x="3992" y="4596"/>
                  </a:cubicBezTo>
                  <a:lnTo>
                    <a:pt x="2605" y="5983"/>
                  </a:lnTo>
                  <a:lnTo>
                    <a:pt x="280" y="5983"/>
                  </a:lnTo>
                  <a:cubicBezTo>
                    <a:pt x="126" y="5983"/>
                    <a:pt x="0" y="6111"/>
                    <a:pt x="0" y="6263"/>
                  </a:cubicBezTo>
                  <a:cubicBezTo>
                    <a:pt x="0" y="6415"/>
                    <a:pt x="126" y="6543"/>
                    <a:pt x="280" y="6543"/>
                  </a:cubicBezTo>
                  <a:lnTo>
                    <a:pt x="2721" y="6543"/>
                  </a:lnTo>
                  <a:cubicBezTo>
                    <a:pt x="2795" y="6543"/>
                    <a:pt x="2864" y="6513"/>
                    <a:pt x="2917" y="6460"/>
                  </a:cubicBezTo>
                  <a:lnTo>
                    <a:pt x="4373" y="5007"/>
                  </a:lnTo>
                  <a:cubicBezTo>
                    <a:pt x="4939" y="5698"/>
                    <a:pt x="5293" y="6564"/>
                    <a:pt x="5340" y="7507"/>
                  </a:cubicBezTo>
                  <a:cubicBezTo>
                    <a:pt x="5349" y="7775"/>
                    <a:pt x="5570" y="7987"/>
                    <a:pt x="5837" y="7987"/>
                  </a:cubicBezTo>
                  <a:lnTo>
                    <a:pt x="6400" y="7987"/>
                  </a:lnTo>
                  <a:cubicBezTo>
                    <a:pt x="6552" y="7987"/>
                    <a:pt x="6680" y="7859"/>
                    <a:pt x="6680" y="7707"/>
                  </a:cubicBezTo>
                  <a:cubicBezTo>
                    <a:pt x="6680" y="7555"/>
                    <a:pt x="6552" y="7427"/>
                    <a:pt x="6400" y="7427"/>
                  </a:cubicBezTo>
                  <a:lnTo>
                    <a:pt x="5894" y="7427"/>
                  </a:lnTo>
                  <a:cubicBezTo>
                    <a:pt x="5834" y="6385"/>
                    <a:pt x="5439" y="5400"/>
                    <a:pt x="4772" y="4602"/>
                  </a:cubicBezTo>
                  <a:lnTo>
                    <a:pt x="5180" y="4197"/>
                  </a:lnTo>
                  <a:cubicBezTo>
                    <a:pt x="5287" y="4090"/>
                    <a:pt x="5287" y="3912"/>
                    <a:pt x="5180" y="3805"/>
                  </a:cubicBezTo>
                  <a:cubicBezTo>
                    <a:pt x="5125" y="3749"/>
                    <a:pt x="5052" y="3722"/>
                    <a:pt x="4981" y="3722"/>
                  </a:cubicBezTo>
                  <a:cubicBezTo>
                    <a:pt x="4909" y="3722"/>
                    <a:pt x="4837" y="3749"/>
                    <a:pt x="4784" y="3805"/>
                  </a:cubicBezTo>
                  <a:lnTo>
                    <a:pt x="4394" y="4194"/>
                  </a:lnTo>
                  <a:cubicBezTo>
                    <a:pt x="3560" y="3403"/>
                    <a:pt x="2477" y="2929"/>
                    <a:pt x="1331" y="2867"/>
                  </a:cubicBezTo>
                  <a:lnTo>
                    <a:pt x="1331" y="563"/>
                  </a:lnTo>
                  <a:cubicBezTo>
                    <a:pt x="5052" y="709"/>
                    <a:pt x="8055" y="3706"/>
                    <a:pt x="8198" y="7427"/>
                  </a:cubicBezTo>
                  <a:lnTo>
                    <a:pt x="7641" y="7427"/>
                  </a:lnTo>
                  <a:cubicBezTo>
                    <a:pt x="7489" y="7427"/>
                    <a:pt x="7364" y="7555"/>
                    <a:pt x="7364" y="7707"/>
                  </a:cubicBezTo>
                  <a:cubicBezTo>
                    <a:pt x="7364" y="7859"/>
                    <a:pt x="7489" y="7987"/>
                    <a:pt x="7641" y="7987"/>
                  </a:cubicBezTo>
                  <a:lnTo>
                    <a:pt x="8257" y="7987"/>
                  </a:lnTo>
                  <a:cubicBezTo>
                    <a:pt x="8394" y="7987"/>
                    <a:pt x="8519" y="7930"/>
                    <a:pt x="8617" y="7832"/>
                  </a:cubicBezTo>
                  <a:cubicBezTo>
                    <a:pt x="8713" y="7736"/>
                    <a:pt x="8763" y="7606"/>
                    <a:pt x="8757" y="7469"/>
                  </a:cubicBezTo>
                  <a:cubicBezTo>
                    <a:pt x="8635" y="3406"/>
                    <a:pt x="5355" y="123"/>
                    <a:pt x="1292" y="1"/>
                  </a:cubicBezTo>
                  <a:cubicBezTo>
                    <a:pt x="1288" y="1"/>
                    <a:pt x="1284" y="0"/>
                    <a:pt x="1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1;p34">
              <a:extLst>
                <a:ext uri="{FF2B5EF4-FFF2-40B4-BE49-F238E27FC236}">
                  <a16:creationId xmlns:a16="http://schemas.microsoft.com/office/drawing/2014/main" id="{E3F683F0-1C83-0A2F-A62E-01BAB3E9CC53}"/>
                </a:ext>
              </a:extLst>
            </p:cNvPr>
            <p:cNvSpPr/>
            <p:nvPr/>
          </p:nvSpPr>
          <p:spPr>
            <a:xfrm>
              <a:off x="1816372" y="1396806"/>
              <a:ext cx="32011" cy="13171"/>
            </a:xfrm>
            <a:custGeom>
              <a:avLst/>
              <a:gdLst/>
              <a:ahLst/>
              <a:cxnLst/>
              <a:rect l="l" t="t" r="r" b="b"/>
              <a:pathLst>
                <a:path w="1361" h="560" extrusionOk="0">
                  <a:moveTo>
                    <a:pt x="280" y="0"/>
                  </a:moveTo>
                  <a:cubicBezTo>
                    <a:pt x="126" y="0"/>
                    <a:pt x="0" y="128"/>
                    <a:pt x="0" y="280"/>
                  </a:cubicBezTo>
                  <a:cubicBezTo>
                    <a:pt x="0" y="432"/>
                    <a:pt x="126" y="560"/>
                    <a:pt x="280" y="560"/>
                  </a:cubicBezTo>
                  <a:lnTo>
                    <a:pt x="1084" y="560"/>
                  </a:lnTo>
                  <a:cubicBezTo>
                    <a:pt x="1236" y="560"/>
                    <a:pt x="1361" y="432"/>
                    <a:pt x="1361" y="280"/>
                  </a:cubicBezTo>
                  <a:cubicBezTo>
                    <a:pt x="1361" y="128"/>
                    <a:pt x="1236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2;p34">
              <a:extLst>
                <a:ext uri="{FF2B5EF4-FFF2-40B4-BE49-F238E27FC236}">
                  <a16:creationId xmlns:a16="http://schemas.microsoft.com/office/drawing/2014/main" id="{55F94B04-E89D-B500-441D-9407654ABA12}"/>
                </a:ext>
              </a:extLst>
            </p:cNvPr>
            <p:cNvSpPr/>
            <p:nvPr/>
          </p:nvSpPr>
          <p:spPr>
            <a:xfrm>
              <a:off x="1858590" y="1396806"/>
              <a:ext cx="20533" cy="13171"/>
            </a:xfrm>
            <a:custGeom>
              <a:avLst/>
              <a:gdLst/>
              <a:ahLst/>
              <a:cxnLst/>
              <a:rect l="l" t="t" r="r" b="b"/>
              <a:pathLst>
                <a:path w="873" h="560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593" y="560"/>
                  </a:lnTo>
                  <a:cubicBezTo>
                    <a:pt x="744" y="560"/>
                    <a:pt x="872" y="432"/>
                    <a:pt x="872" y="280"/>
                  </a:cubicBezTo>
                  <a:cubicBezTo>
                    <a:pt x="872" y="128"/>
                    <a:pt x="744" y="0"/>
                    <a:pt x="5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3;p34">
              <a:extLst>
                <a:ext uri="{FF2B5EF4-FFF2-40B4-BE49-F238E27FC236}">
                  <a16:creationId xmlns:a16="http://schemas.microsoft.com/office/drawing/2014/main" id="{7611AECC-593B-2911-86A7-C2237FADFDBC}"/>
                </a:ext>
              </a:extLst>
            </p:cNvPr>
            <p:cNvSpPr/>
            <p:nvPr/>
          </p:nvSpPr>
          <p:spPr>
            <a:xfrm>
              <a:off x="1816372" y="1372510"/>
              <a:ext cx="89494" cy="13124"/>
            </a:xfrm>
            <a:custGeom>
              <a:avLst/>
              <a:gdLst/>
              <a:ahLst/>
              <a:cxnLst/>
              <a:rect l="l" t="t" r="r" b="b"/>
              <a:pathLst>
                <a:path w="3805" h="558" extrusionOk="0">
                  <a:moveTo>
                    <a:pt x="280" y="1"/>
                  </a:moveTo>
                  <a:cubicBezTo>
                    <a:pt x="126" y="1"/>
                    <a:pt x="0" y="126"/>
                    <a:pt x="0" y="280"/>
                  </a:cubicBezTo>
                  <a:cubicBezTo>
                    <a:pt x="0" y="432"/>
                    <a:pt x="126" y="557"/>
                    <a:pt x="280" y="557"/>
                  </a:cubicBezTo>
                  <a:lnTo>
                    <a:pt x="3528" y="557"/>
                  </a:lnTo>
                  <a:cubicBezTo>
                    <a:pt x="3679" y="557"/>
                    <a:pt x="3804" y="432"/>
                    <a:pt x="3804" y="280"/>
                  </a:cubicBezTo>
                  <a:cubicBezTo>
                    <a:pt x="3804" y="126"/>
                    <a:pt x="3679" y="1"/>
                    <a:pt x="3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4;p34">
              <a:extLst>
                <a:ext uri="{FF2B5EF4-FFF2-40B4-BE49-F238E27FC236}">
                  <a16:creationId xmlns:a16="http://schemas.microsoft.com/office/drawing/2014/main" id="{A54EDADB-0D3D-5C69-D80E-8FD075A2AD28}"/>
                </a:ext>
              </a:extLst>
            </p:cNvPr>
            <p:cNvSpPr/>
            <p:nvPr/>
          </p:nvSpPr>
          <p:spPr>
            <a:xfrm>
              <a:off x="1596271" y="1247548"/>
              <a:ext cx="442670" cy="369311"/>
            </a:xfrm>
            <a:custGeom>
              <a:avLst/>
              <a:gdLst/>
              <a:ahLst/>
              <a:cxnLst/>
              <a:rect l="l" t="t" r="r" b="b"/>
              <a:pathLst>
                <a:path w="18821" h="15702" extrusionOk="0">
                  <a:moveTo>
                    <a:pt x="15496" y="8266"/>
                  </a:moveTo>
                  <a:cubicBezTo>
                    <a:pt x="15460" y="9263"/>
                    <a:pt x="15210" y="10213"/>
                    <a:pt x="14797" y="11067"/>
                  </a:cubicBezTo>
                  <a:lnTo>
                    <a:pt x="14374" y="10644"/>
                  </a:lnTo>
                  <a:cubicBezTo>
                    <a:pt x="14320" y="10591"/>
                    <a:pt x="14248" y="10564"/>
                    <a:pt x="14176" y="10564"/>
                  </a:cubicBezTo>
                  <a:cubicBezTo>
                    <a:pt x="14104" y="10564"/>
                    <a:pt x="14032" y="10591"/>
                    <a:pt x="13978" y="10644"/>
                  </a:cubicBezTo>
                  <a:cubicBezTo>
                    <a:pt x="13871" y="10752"/>
                    <a:pt x="13871" y="10930"/>
                    <a:pt x="13978" y="11040"/>
                  </a:cubicBezTo>
                  <a:lnTo>
                    <a:pt x="14523" y="11582"/>
                  </a:lnTo>
                  <a:cubicBezTo>
                    <a:pt x="14311" y="11939"/>
                    <a:pt x="14067" y="12279"/>
                    <a:pt x="13796" y="12597"/>
                  </a:cubicBezTo>
                  <a:cubicBezTo>
                    <a:pt x="13243" y="12043"/>
                    <a:pt x="12695" y="11496"/>
                    <a:pt x="12171" y="10975"/>
                  </a:cubicBezTo>
                  <a:cubicBezTo>
                    <a:pt x="12781" y="10201"/>
                    <a:pt x="13139" y="9263"/>
                    <a:pt x="13192" y="8266"/>
                  </a:cubicBezTo>
                  <a:close/>
                  <a:moveTo>
                    <a:pt x="11802" y="11389"/>
                  </a:moveTo>
                  <a:cubicBezTo>
                    <a:pt x="12326" y="11909"/>
                    <a:pt x="12865" y="12451"/>
                    <a:pt x="13421" y="13002"/>
                  </a:cubicBezTo>
                  <a:cubicBezTo>
                    <a:pt x="12177" y="14258"/>
                    <a:pt x="10490" y="15059"/>
                    <a:pt x="8632" y="15127"/>
                  </a:cubicBezTo>
                  <a:lnTo>
                    <a:pt x="8632" y="12826"/>
                  </a:lnTo>
                  <a:cubicBezTo>
                    <a:pt x="9213" y="12790"/>
                    <a:pt x="9775" y="12657"/>
                    <a:pt x="10299" y="12427"/>
                  </a:cubicBezTo>
                  <a:lnTo>
                    <a:pt x="11079" y="13207"/>
                  </a:lnTo>
                  <a:cubicBezTo>
                    <a:pt x="11135" y="13264"/>
                    <a:pt x="11207" y="13291"/>
                    <a:pt x="11278" y="13291"/>
                  </a:cubicBezTo>
                  <a:cubicBezTo>
                    <a:pt x="11347" y="13291"/>
                    <a:pt x="11418" y="13264"/>
                    <a:pt x="11475" y="13207"/>
                  </a:cubicBezTo>
                  <a:cubicBezTo>
                    <a:pt x="11582" y="13100"/>
                    <a:pt x="11582" y="12921"/>
                    <a:pt x="11475" y="12814"/>
                  </a:cubicBezTo>
                  <a:lnTo>
                    <a:pt x="10820" y="12159"/>
                  </a:lnTo>
                  <a:cubicBezTo>
                    <a:pt x="11124" y="11975"/>
                    <a:pt x="11415" y="11761"/>
                    <a:pt x="11680" y="11508"/>
                  </a:cubicBezTo>
                  <a:cubicBezTo>
                    <a:pt x="11719" y="11469"/>
                    <a:pt x="11761" y="11430"/>
                    <a:pt x="11802" y="11389"/>
                  </a:cubicBezTo>
                  <a:close/>
                  <a:moveTo>
                    <a:pt x="1899" y="1"/>
                  </a:moveTo>
                  <a:cubicBezTo>
                    <a:pt x="1745" y="1"/>
                    <a:pt x="1620" y="126"/>
                    <a:pt x="1620" y="280"/>
                  </a:cubicBezTo>
                  <a:cubicBezTo>
                    <a:pt x="1620" y="432"/>
                    <a:pt x="1745" y="557"/>
                    <a:pt x="1899" y="557"/>
                  </a:cubicBezTo>
                  <a:lnTo>
                    <a:pt x="4224" y="557"/>
                  </a:lnTo>
                  <a:lnTo>
                    <a:pt x="4810" y="1146"/>
                  </a:lnTo>
                  <a:cubicBezTo>
                    <a:pt x="4063" y="1533"/>
                    <a:pt x="3379" y="2045"/>
                    <a:pt x="2780" y="2670"/>
                  </a:cubicBezTo>
                  <a:cubicBezTo>
                    <a:pt x="1384" y="4135"/>
                    <a:pt x="625" y="6049"/>
                    <a:pt x="646" y="8070"/>
                  </a:cubicBezTo>
                  <a:cubicBezTo>
                    <a:pt x="670" y="10094"/>
                    <a:pt x="1474" y="12002"/>
                    <a:pt x="2917" y="13442"/>
                  </a:cubicBezTo>
                  <a:cubicBezTo>
                    <a:pt x="2992" y="13517"/>
                    <a:pt x="3069" y="13591"/>
                    <a:pt x="3147" y="13663"/>
                  </a:cubicBezTo>
                  <a:lnTo>
                    <a:pt x="2605" y="14204"/>
                  </a:lnTo>
                  <a:lnTo>
                    <a:pt x="280" y="14204"/>
                  </a:lnTo>
                  <a:cubicBezTo>
                    <a:pt x="125" y="14204"/>
                    <a:pt x="0" y="14332"/>
                    <a:pt x="0" y="14484"/>
                  </a:cubicBezTo>
                  <a:cubicBezTo>
                    <a:pt x="0" y="14636"/>
                    <a:pt x="125" y="14764"/>
                    <a:pt x="280" y="14764"/>
                  </a:cubicBezTo>
                  <a:lnTo>
                    <a:pt x="2718" y="14764"/>
                  </a:lnTo>
                  <a:cubicBezTo>
                    <a:pt x="2792" y="14764"/>
                    <a:pt x="2861" y="14734"/>
                    <a:pt x="2914" y="14681"/>
                  </a:cubicBezTo>
                  <a:lnTo>
                    <a:pt x="3569" y="14026"/>
                  </a:lnTo>
                  <a:cubicBezTo>
                    <a:pt x="4912" y="15097"/>
                    <a:pt x="6561" y="15687"/>
                    <a:pt x="8290" y="15701"/>
                  </a:cubicBezTo>
                  <a:lnTo>
                    <a:pt x="8349" y="15701"/>
                  </a:lnTo>
                  <a:cubicBezTo>
                    <a:pt x="10356" y="15701"/>
                    <a:pt x="12252" y="14934"/>
                    <a:pt x="13695" y="13538"/>
                  </a:cubicBezTo>
                  <a:cubicBezTo>
                    <a:pt x="14177" y="13073"/>
                    <a:pt x="14588" y="12555"/>
                    <a:pt x="14931" y="12002"/>
                  </a:cubicBezTo>
                  <a:lnTo>
                    <a:pt x="15904" y="12960"/>
                  </a:lnTo>
                  <a:cubicBezTo>
                    <a:pt x="15954" y="13011"/>
                    <a:pt x="16026" y="13041"/>
                    <a:pt x="16100" y="13041"/>
                  </a:cubicBezTo>
                  <a:lnTo>
                    <a:pt x="18541" y="13041"/>
                  </a:lnTo>
                  <a:cubicBezTo>
                    <a:pt x="18693" y="13041"/>
                    <a:pt x="18821" y="12916"/>
                    <a:pt x="18821" y="12761"/>
                  </a:cubicBezTo>
                  <a:cubicBezTo>
                    <a:pt x="18821" y="12609"/>
                    <a:pt x="18693" y="12484"/>
                    <a:pt x="18541" y="12484"/>
                  </a:cubicBezTo>
                  <a:lnTo>
                    <a:pt x="16216" y="12484"/>
                  </a:lnTo>
                  <a:lnTo>
                    <a:pt x="15222" y="11490"/>
                  </a:lnTo>
                  <a:cubicBezTo>
                    <a:pt x="15734" y="10490"/>
                    <a:pt x="16026" y="9376"/>
                    <a:pt x="16059" y="8222"/>
                  </a:cubicBezTo>
                  <a:cubicBezTo>
                    <a:pt x="16062" y="8085"/>
                    <a:pt x="16014" y="7960"/>
                    <a:pt x="15916" y="7858"/>
                  </a:cubicBezTo>
                  <a:cubicBezTo>
                    <a:pt x="15820" y="7760"/>
                    <a:pt x="15692" y="7707"/>
                    <a:pt x="15556" y="7707"/>
                  </a:cubicBezTo>
                  <a:lnTo>
                    <a:pt x="13142" y="7707"/>
                  </a:lnTo>
                  <a:cubicBezTo>
                    <a:pt x="12874" y="7707"/>
                    <a:pt x="12653" y="7918"/>
                    <a:pt x="12639" y="8186"/>
                  </a:cubicBezTo>
                  <a:cubicBezTo>
                    <a:pt x="12567" y="9746"/>
                    <a:pt x="11686" y="11061"/>
                    <a:pt x="10415" y="11755"/>
                  </a:cubicBezTo>
                  <a:lnTo>
                    <a:pt x="9358" y="10698"/>
                  </a:lnTo>
                  <a:cubicBezTo>
                    <a:pt x="9305" y="10644"/>
                    <a:pt x="9233" y="10615"/>
                    <a:pt x="9159" y="10615"/>
                  </a:cubicBezTo>
                  <a:lnTo>
                    <a:pt x="6811" y="10615"/>
                  </a:lnTo>
                  <a:cubicBezTo>
                    <a:pt x="6656" y="10615"/>
                    <a:pt x="6531" y="10743"/>
                    <a:pt x="6531" y="10894"/>
                  </a:cubicBezTo>
                  <a:cubicBezTo>
                    <a:pt x="6531" y="11046"/>
                    <a:pt x="6656" y="11174"/>
                    <a:pt x="6811" y="11174"/>
                  </a:cubicBezTo>
                  <a:lnTo>
                    <a:pt x="9049" y="11174"/>
                  </a:lnTo>
                  <a:lnTo>
                    <a:pt x="9879" y="12002"/>
                  </a:lnTo>
                  <a:cubicBezTo>
                    <a:pt x="9406" y="12180"/>
                    <a:pt x="8897" y="12276"/>
                    <a:pt x="8361" y="12276"/>
                  </a:cubicBezTo>
                  <a:lnTo>
                    <a:pt x="8293" y="12276"/>
                  </a:lnTo>
                  <a:cubicBezTo>
                    <a:pt x="7308" y="12261"/>
                    <a:pt x="6349" y="11898"/>
                    <a:pt x="5590" y="11255"/>
                  </a:cubicBezTo>
                  <a:cubicBezTo>
                    <a:pt x="5537" y="11209"/>
                    <a:pt x="5473" y="11187"/>
                    <a:pt x="5409" y="11187"/>
                  </a:cubicBezTo>
                  <a:cubicBezTo>
                    <a:pt x="5329" y="11187"/>
                    <a:pt x="5250" y="11221"/>
                    <a:pt x="5194" y="11287"/>
                  </a:cubicBezTo>
                  <a:cubicBezTo>
                    <a:pt x="5093" y="11406"/>
                    <a:pt x="5108" y="11582"/>
                    <a:pt x="5227" y="11683"/>
                  </a:cubicBezTo>
                  <a:cubicBezTo>
                    <a:pt x="6028" y="12365"/>
                    <a:pt x="7034" y="12767"/>
                    <a:pt x="8076" y="12826"/>
                  </a:cubicBezTo>
                  <a:lnTo>
                    <a:pt x="8076" y="15127"/>
                  </a:lnTo>
                  <a:cubicBezTo>
                    <a:pt x="6537" y="15067"/>
                    <a:pt x="5117" y="14511"/>
                    <a:pt x="3971" y="13618"/>
                  </a:cubicBezTo>
                  <a:lnTo>
                    <a:pt x="4837" y="12752"/>
                  </a:lnTo>
                  <a:cubicBezTo>
                    <a:pt x="4944" y="12642"/>
                    <a:pt x="4944" y="12463"/>
                    <a:pt x="4837" y="12356"/>
                  </a:cubicBezTo>
                  <a:cubicBezTo>
                    <a:pt x="4784" y="12302"/>
                    <a:pt x="4712" y="12276"/>
                    <a:pt x="4641" y="12276"/>
                  </a:cubicBezTo>
                  <a:cubicBezTo>
                    <a:pt x="4569" y="12276"/>
                    <a:pt x="4498" y="12302"/>
                    <a:pt x="4444" y="12356"/>
                  </a:cubicBezTo>
                  <a:lnTo>
                    <a:pt x="3542" y="13258"/>
                  </a:lnTo>
                  <a:cubicBezTo>
                    <a:pt x="2173" y="12002"/>
                    <a:pt x="1283" y="10231"/>
                    <a:pt x="1209" y="8263"/>
                  </a:cubicBezTo>
                  <a:lnTo>
                    <a:pt x="3513" y="8263"/>
                  </a:lnTo>
                  <a:cubicBezTo>
                    <a:pt x="3560" y="9135"/>
                    <a:pt x="3846" y="9975"/>
                    <a:pt x="4343" y="10701"/>
                  </a:cubicBezTo>
                  <a:cubicBezTo>
                    <a:pt x="4400" y="10778"/>
                    <a:pt x="4483" y="10823"/>
                    <a:pt x="4572" y="10823"/>
                  </a:cubicBezTo>
                  <a:cubicBezTo>
                    <a:pt x="4629" y="10823"/>
                    <a:pt x="4679" y="10808"/>
                    <a:pt x="4730" y="10775"/>
                  </a:cubicBezTo>
                  <a:cubicBezTo>
                    <a:pt x="4855" y="10689"/>
                    <a:pt x="4891" y="10513"/>
                    <a:pt x="4804" y="10388"/>
                  </a:cubicBezTo>
                  <a:cubicBezTo>
                    <a:pt x="4334" y="9701"/>
                    <a:pt x="4078" y="8897"/>
                    <a:pt x="4063" y="8067"/>
                  </a:cubicBezTo>
                  <a:cubicBezTo>
                    <a:pt x="4019" y="5757"/>
                    <a:pt x="5790" y="3840"/>
                    <a:pt x="8093" y="3703"/>
                  </a:cubicBezTo>
                  <a:cubicBezTo>
                    <a:pt x="8358" y="3688"/>
                    <a:pt x="8567" y="3468"/>
                    <a:pt x="8567" y="3203"/>
                  </a:cubicBezTo>
                  <a:lnTo>
                    <a:pt x="8567" y="2638"/>
                  </a:lnTo>
                  <a:cubicBezTo>
                    <a:pt x="8567" y="2486"/>
                    <a:pt x="8439" y="2358"/>
                    <a:pt x="8287" y="2358"/>
                  </a:cubicBezTo>
                  <a:cubicBezTo>
                    <a:pt x="8135" y="2358"/>
                    <a:pt x="8007" y="2486"/>
                    <a:pt x="8007" y="2638"/>
                  </a:cubicBezTo>
                  <a:lnTo>
                    <a:pt x="8007" y="3153"/>
                  </a:lnTo>
                  <a:cubicBezTo>
                    <a:pt x="6781" y="3236"/>
                    <a:pt x="5644" y="3784"/>
                    <a:pt x="4801" y="4691"/>
                  </a:cubicBezTo>
                  <a:cubicBezTo>
                    <a:pt x="4028" y="5525"/>
                    <a:pt x="3575" y="6585"/>
                    <a:pt x="3513" y="7710"/>
                  </a:cubicBezTo>
                  <a:lnTo>
                    <a:pt x="1209" y="7710"/>
                  </a:lnTo>
                  <a:cubicBezTo>
                    <a:pt x="1316" y="5037"/>
                    <a:pt x="2935" y="2700"/>
                    <a:pt x="5236" y="1566"/>
                  </a:cubicBezTo>
                  <a:lnTo>
                    <a:pt x="6066" y="2397"/>
                  </a:lnTo>
                  <a:cubicBezTo>
                    <a:pt x="6120" y="2453"/>
                    <a:pt x="6191" y="2477"/>
                    <a:pt x="6263" y="2477"/>
                  </a:cubicBezTo>
                  <a:cubicBezTo>
                    <a:pt x="6334" y="2477"/>
                    <a:pt x="6403" y="2453"/>
                    <a:pt x="6459" y="2397"/>
                  </a:cubicBezTo>
                  <a:cubicBezTo>
                    <a:pt x="6567" y="2289"/>
                    <a:pt x="6567" y="2111"/>
                    <a:pt x="6459" y="2001"/>
                  </a:cubicBezTo>
                  <a:lnTo>
                    <a:pt x="5784" y="1325"/>
                  </a:lnTo>
                  <a:cubicBezTo>
                    <a:pt x="6477" y="1048"/>
                    <a:pt x="7230" y="885"/>
                    <a:pt x="8010" y="849"/>
                  </a:cubicBezTo>
                  <a:lnTo>
                    <a:pt x="8010" y="1402"/>
                  </a:lnTo>
                  <a:cubicBezTo>
                    <a:pt x="8010" y="1554"/>
                    <a:pt x="8138" y="1682"/>
                    <a:pt x="8290" y="1682"/>
                  </a:cubicBezTo>
                  <a:cubicBezTo>
                    <a:pt x="8442" y="1682"/>
                    <a:pt x="8570" y="1554"/>
                    <a:pt x="8570" y="1402"/>
                  </a:cubicBezTo>
                  <a:lnTo>
                    <a:pt x="8570" y="789"/>
                  </a:lnTo>
                  <a:cubicBezTo>
                    <a:pt x="8570" y="655"/>
                    <a:pt x="8513" y="521"/>
                    <a:pt x="8418" y="429"/>
                  </a:cubicBezTo>
                  <a:cubicBezTo>
                    <a:pt x="8325" y="339"/>
                    <a:pt x="8200" y="289"/>
                    <a:pt x="8071" y="289"/>
                  </a:cubicBezTo>
                  <a:cubicBezTo>
                    <a:pt x="8063" y="289"/>
                    <a:pt x="8056" y="289"/>
                    <a:pt x="8049" y="289"/>
                  </a:cubicBezTo>
                  <a:cubicBezTo>
                    <a:pt x="7108" y="328"/>
                    <a:pt x="6194" y="533"/>
                    <a:pt x="5352" y="893"/>
                  </a:cubicBezTo>
                  <a:lnTo>
                    <a:pt x="4540" y="81"/>
                  </a:lnTo>
                  <a:cubicBezTo>
                    <a:pt x="4489" y="30"/>
                    <a:pt x="4418" y="1"/>
                    <a:pt x="4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5;p34">
              <a:extLst>
                <a:ext uri="{FF2B5EF4-FFF2-40B4-BE49-F238E27FC236}">
                  <a16:creationId xmlns:a16="http://schemas.microsoft.com/office/drawing/2014/main" id="{E54FE688-7DF9-3359-4D1C-79FBCCE7CF9C}"/>
                </a:ext>
              </a:extLst>
            </p:cNvPr>
            <p:cNvSpPr/>
            <p:nvPr/>
          </p:nvSpPr>
          <p:spPr>
            <a:xfrm>
              <a:off x="2006860" y="1591551"/>
              <a:ext cx="32081" cy="13124"/>
            </a:xfrm>
            <a:custGeom>
              <a:avLst/>
              <a:gdLst/>
              <a:ahLst/>
              <a:cxnLst/>
              <a:rect l="l" t="t" r="r" b="b"/>
              <a:pathLst>
                <a:path w="1364" h="558" extrusionOk="0">
                  <a:moveTo>
                    <a:pt x="280" y="1"/>
                  </a:moveTo>
                  <a:cubicBezTo>
                    <a:pt x="126" y="1"/>
                    <a:pt x="1" y="126"/>
                    <a:pt x="1" y="278"/>
                  </a:cubicBezTo>
                  <a:cubicBezTo>
                    <a:pt x="1" y="433"/>
                    <a:pt x="126" y="558"/>
                    <a:pt x="280" y="558"/>
                  </a:cubicBezTo>
                  <a:lnTo>
                    <a:pt x="1084" y="558"/>
                  </a:lnTo>
                  <a:cubicBezTo>
                    <a:pt x="1236" y="558"/>
                    <a:pt x="1364" y="433"/>
                    <a:pt x="1364" y="278"/>
                  </a:cubicBezTo>
                  <a:cubicBezTo>
                    <a:pt x="1364" y="126"/>
                    <a:pt x="1239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6;p34">
              <a:extLst>
                <a:ext uri="{FF2B5EF4-FFF2-40B4-BE49-F238E27FC236}">
                  <a16:creationId xmlns:a16="http://schemas.microsoft.com/office/drawing/2014/main" id="{AF123AC7-45FA-7616-BEA6-EE66917FFAF3}"/>
                </a:ext>
              </a:extLst>
            </p:cNvPr>
            <p:cNvSpPr/>
            <p:nvPr/>
          </p:nvSpPr>
          <p:spPr>
            <a:xfrm>
              <a:off x="1976119" y="1591551"/>
              <a:ext cx="20533" cy="13124"/>
            </a:xfrm>
            <a:custGeom>
              <a:avLst/>
              <a:gdLst/>
              <a:ahLst/>
              <a:cxnLst/>
              <a:rect l="l" t="t" r="r" b="b"/>
              <a:pathLst>
                <a:path w="873" h="558" extrusionOk="0">
                  <a:moveTo>
                    <a:pt x="281" y="1"/>
                  </a:moveTo>
                  <a:cubicBezTo>
                    <a:pt x="129" y="1"/>
                    <a:pt x="1" y="126"/>
                    <a:pt x="1" y="278"/>
                  </a:cubicBezTo>
                  <a:cubicBezTo>
                    <a:pt x="1" y="433"/>
                    <a:pt x="129" y="558"/>
                    <a:pt x="281" y="558"/>
                  </a:cubicBezTo>
                  <a:lnTo>
                    <a:pt x="593" y="558"/>
                  </a:lnTo>
                  <a:cubicBezTo>
                    <a:pt x="745" y="558"/>
                    <a:pt x="873" y="433"/>
                    <a:pt x="873" y="278"/>
                  </a:cubicBezTo>
                  <a:cubicBezTo>
                    <a:pt x="873" y="126"/>
                    <a:pt x="751" y="1"/>
                    <a:pt x="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7;p34">
              <a:extLst>
                <a:ext uri="{FF2B5EF4-FFF2-40B4-BE49-F238E27FC236}">
                  <a16:creationId xmlns:a16="http://schemas.microsoft.com/office/drawing/2014/main" id="{252B4046-87AF-622C-CBDD-85D27E2F6D7A}"/>
                </a:ext>
              </a:extLst>
            </p:cNvPr>
            <p:cNvSpPr/>
            <p:nvPr/>
          </p:nvSpPr>
          <p:spPr>
            <a:xfrm>
              <a:off x="1949377" y="1567208"/>
              <a:ext cx="89564" cy="13171"/>
            </a:xfrm>
            <a:custGeom>
              <a:avLst/>
              <a:gdLst/>
              <a:ahLst/>
              <a:cxnLst/>
              <a:rect l="l" t="t" r="r" b="b"/>
              <a:pathLst>
                <a:path w="3808" h="560" extrusionOk="0">
                  <a:moveTo>
                    <a:pt x="281" y="0"/>
                  </a:moveTo>
                  <a:cubicBezTo>
                    <a:pt x="126" y="0"/>
                    <a:pt x="1" y="128"/>
                    <a:pt x="1" y="280"/>
                  </a:cubicBezTo>
                  <a:cubicBezTo>
                    <a:pt x="1" y="432"/>
                    <a:pt x="126" y="560"/>
                    <a:pt x="281" y="560"/>
                  </a:cubicBezTo>
                  <a:lnTo>
                    <a:pt x="3528" y="560"/>
                  </a:lnTo>
                  <a:cubicBezTo>
                    <a:pt x="3680" y="560"/>
                    <a:pt x="3808" y="432"/>
                    <a:pt x="3808" y="280"/>
                  </a:cubicBezTo>
                  <a:cubicBezTo>
                    <a:pt x="3808" y="128"/>
                    <a:pt x="3683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8;p34">
              <a:extLst>
                <a:ext uri="{FF2B5EF4-FFF2-40B4-BE49-F238E27FC236}">
                  <a16:creationId xmlns:a16="http://schemas.microsoft.com/office/drawing/2014/main" id="{DBEBEC13-DCC7-D859-62F4-6141BC04FD70}"/>
                </a:ext>
              </a:extLst>
            </p:cNvPr>
            <p:cNvSpPr/>
            <p:nvPr/>
          </p:nvSpPr>
          <p:spPr>
            <a:xfrm>
              <a:off x="1749857" y="1443564"/>
              <a:ext cx="32034" cy="13124"/>
            </a:xfrm>
            <a:custGeom>
              <a:avLst/>
              <a:gdLst/>
              <a:ahLst/>
              <a:cxnLst/>
              <a:rect l="l" t="t" r="r" b="b"/>
              <a:pathLst>
                <a:path w="1362" h="558" extrusionOk="0">
                  <a:moveTo>
                    <a:pt x="281" y="1"/>
                  </a:moveTo>
                  <a:cubicBezTo>
                    <a:pt x="126" y="1"/>
                    <a:pt x="1" y="126"/>
                    <a:pt x="1" y="280"/>
                  </a:cubicBezTo>
                  <a:cubicBezTo>
                    <a:pt x="1" y="432"/>
                    <a:pt x="123" y="557"/>
                    <a:pt x="281" y="557"/>
                  </a:cubicBezTo>
                  <a:lnTo>
                    <a:pt x="1084" y="557"/>
                  </a:lnTo>
                  <a:cubicBezTo>
                    <a:pt x="1236" y="557"/>
                    <a:pt x="1361" y="432"/>
                    <a:pt x="1361" y="280"/>
                  </a:cubicBezTo>
                  <a:cubicBezTo>
                    <a:pt x="1361" y="126"/>
                    <a:pt x="1236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9;p34">
              <a:extLst>
                <a:ext uri="{FF2B5EF4-FFF2-40B4-BE49-F238E27FC236}">
                  <a16:creationId xmlns:a16="http://schemas.microsoft.com/office/drawing/2014/main" id="{F7C14EC5-3FB7-0E9B-EA34-50E6667DC72A}"/>
                </a:ext>
              </a:extLst>
            </p:cNvPr>
            <p:cNvSpPr/>
            <p:nvPr/>
          </p:nvSpPr>
          <p:spPr>
            <a:xfrm>
              <a:off x="1792146" y="1443564"/>
              <a:ext cx="20462" cy="13124"/>
            </a:xfrm>
            <a:custGeom>
              <a:avLst/>
              <a:gdLst/>
              <a:ahLst/>
              <a:cxnLst/>
              <a:rect l="l" t="t" r="r" b="b"/>
              <a:pathLst>
                <a:path w="870" h="558" extrusionOk="0">
                  <a:moveTo>
                    <a:pt x="277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32"/>
                    <a:pt x="126" y="557"/>
                    <a:pt x="277" y="557"/>
                  </a:cubicBezTo>
                  <a:lnTo>
                    <a:pt x="590" y="557"/>
                  </a:lnTo>
                  <a:cubicBezTo>
                    <a:pt x="745" y="557"/>
                    <a:pt x="870" y="432"/>
                    <a:pt x="870" y="280"/>
                  </a:cubicBezTo>
                  <a:cubicBezTo>
                    <a:pt x="870" y="126"/>
                    <a:pt x="745" y="1"/>
                    <a:pt x="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0;p34">
              <a:extLst>
                <a:ext uri="{FF2B5EF4-FFF2-40B4-BE49-F238E27FC236}">
                  <a16:creationId xmlns:a16="http://schemas.microsoft.com/office/drawing/2014/main" id="{263EDE8D-1491-3844-7510-E946CAC4DCCB}"/>
                </a:ext>
              </a:extLst>
            </p:cNvPr>
            <p:cNvSpPr/>
            <p:nvPr/>
          </p:nvSpPr>
          <p:spPr>
            <a:xfrm>
              <a:off x="1749857" y="1467860"/>
              <a:ext cx="93280" cy="13195"/>
            </a:xfrm>
            <a:custGeom>
              <a:avLst/>
              <a:gdLst/>
              <a:ahLst/>
              <a:cxnLst/>
              <a:rect l="l" t="t" r="r" b="b"/>
              <a:pathLst>
                <a:path w="3966" h="561" extrusionOk="0">
                  <a:moveTo>
                    <a:pt x="281" y="1"/>
                  </a:moveTo>
                  <a:cubicBezTo>
                    <a:pt x="126" y="1"/>
                    <a:pt x="1" y="129"/>
                    <a:pt x="1" y="280"/>
                  </a:cubicBezTo>
                  <a:cubicBezTo>
                    <a:pt x="1" y="432"/>
                    <a:pt x="123" y="560"/>
                    <a:pt x="281" y="560"/>
                  </a:cubicBezTo>
                  <a:lnTo>
                    <a:pt x="3689" y="560"/>
                  </a:lnTo>
                  <a:cubicBezTo>
                    <a:pt x="3841" y="560"/>
                    <a:pt x="3966" y="432"/>
                    <a:pt x="3966" y="280"/>
                  </a:cubicBezTo>
                  <a:cubicBezTo>
                    <a:pt x="3966" y="129"/>
                    <a:pt x="3841" y="1"/>
                    <a:pt x="36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11;p34">
            <a:extLst>
              <a:ext uri="{FF2B5EF4-FFF2-40B4-BE49-F238E27FC236}">
                <a16:creationId xmlns:a16="http://schemas.microsoft.com/office/drawing/2014/main" id="{7E84AA86-1AB4-2587-CE0F-39795548D4DE}"/>
              </a:ext>
            </a:extLst>
          </p:cNvPr>
          <p:cNvGrpSpPr/>
          <p:nvPr/>
        </p:nvGrpSpPr>
        <p:grpSpPr>
          <a:xfrm>
            <a:off x="214493" y="2339873"/>
            <a:ext cx="328119" cy="328049"/>
            <a:chOff x="2369562" y="1173625"/>
            <a:chExt cx="448080" cy="447985"/>
          </a:xfrm>
        </p:grpSpPr>
        <p:sp>
          <p:nvSpPr>
            <p:cNvPr id="21" name="Google Shape;312;p34">
              <a:extLst>
                <a:ext uri="{FF2B5EF4-FFF2-40B4-BE49-F238E27FC236}">
                  <a16:creationId xmlns:a16="http://schemas.microsoft.com/office/drawing/2014/main" id="{C17844AC-9768-4A93-27D8-3743B4B0CD5F}"/>
                </a:ext>
              </a:extLst>
            </p:cNvPr>
            <p:cNvSpPr/>
            <p:nvPr/>
          </p:nvSpPr>
          <p:spPr>
            <a:xfrm>
              <a:off x="2369562" y="1173625"/>
              <a:ext cx="448080" cy="447985"/>
            </a:xfrm>
            <a:custGeom>
              <a:avLst/>
              <a:gdLst/>
              <a:ahLst/>
              <a:cxnLst/>
              <a:rect l="l" t="t" r="r" b="b"/>
              <a:pathLst>
                <a:path w="19051" h="19047" extrusionOk="0">
                  <a:moveTo>
                    <a:pt x="3147" y="13368"/>
                  </a:moveTo>
                  <a:cubicBezTo>
                    <a:pt x="3540" y="13368"/>
                    <a:pt x="3861" y="13686"/>
                    <a:pt x="3861" y="14082"/>
                  </a:cubicBezTo>
                  <a:cubicBezTo>
                    <a:pt x="3861" y="14475"/>
                    <a:pt x="3540" y="14796"/>
                    <a:pt x="3147" y="14796"/>
                  </a:cubicBezTo>
                  <a:cubicBezTo>
                    <a:pt x="2751" y="14796"/>
                    <a:pt x="2433" y="14475"/>
                    <a:pt x="2433" y="14082"/>
                  </a:cubicBezTo>
                  <a:cubicBezTo>
                    <a:pt x="2433" y="13686"/>
                    <a:pt x="2751" y="13368"/>
                    <a:pt x="3147" y="13368"/>
                  </a:cubicBezTo>
                  <a:close/>
                  <a:moveTo>
                    <a:pt x="281" y="0"/>
                  </a:moveTo>
                  <a:cubicBezTo>
                    <a:pt x="129" y="0"/>
                    <a:pt x="1" y="125"/>
                    <a:pt x="1" y="277"/>
                  </a:cubicBezTo>
                  <a:lnTo>
                    <a:pt x="1" y="18770"/>
                  </a:lnTo>
                  <a:cubicBezTo>
                    <a:pt x="1" y="18922"/>
                    <a:pt x="129" y="19047"/>
                    <a:pt x="281" y="19047"/>
                  </a:cubicBezTo>
                  <a:lnTo>
                    <a:pt x="18774" y="19047"/>
                  </a:lnTo>
                  <a:cubicBezTo>
                    <a:pt x="18925" y="19047"/>
                    <a:pt x="19050" y="18922"/>
                    <a:pt x="19050" y="18770"/>
                  </a:cubicBezTo>
                  <a:cubicBezTo>
                    <a:pt x="19044" y="18618"/>
                    <a:pt x="18916" y="18493"/>
                    <a:pt x="18765" y="18493"/>
                  </a:cubicBezTo>
                  <a:lnTo>
                    <a:pt x="18029" y="18493"/>
                  </a:lnTo>
                  <a:lnTo>
                    <a:pt x="18029" y="18106"/>
                  </a:lnTo>
                  <a:cubicBezTo>
                    <a:pt x="18029" y="17955"/>
                    <a:pt x="17901" y="17830"/>
                    <a:pt x="17750" y="17830"/>
                  </a:cubicBezTo>
                  <a:cubicBezTo>
                    <a:pt x="17598" y="17830"/>
                    <a:pt x="17470" y="17955"/>
                    <a:pt x="17470" y="18106"/>
                  </a:cubicBezTo>
                  <a:lnTo>
                    <a:pt x="17470" y="18493"/>
                  </a:lnTo>
                  <a:lnTo>
                    <a:pt x="15479" y="18493"/>
                  </a:lnTo>
                  <a:lnTo>
                    <a:pt x="15479" y="18106"/>
                  </a:lnTo>
                  <a:cubicBezTo>
                    <a:pt x="15479" y="17955"/>
                    <a:pt x="15354" y="17830"/>
                    <a:pt x="15202" y="17830"/>
                  </a:cubicBezTo>
                  <a:cubicBezTo>
                    <a:pt x="15047" y="17830"/>
                    <a:pt x="14922" y="17955"/>
                    <a:pt x="14922" y="18106"/>
                  </a:cubicBezTo>
                  <a:lnTo>
                    <a:pt x="14922" y="18493"/>
                  </a:lnTo>
                  <a:lnTo>
                    <a:pt x="12931" y="18493"/>
                  </a:lnTo>
                  <a:lnTo>
                    <a:pt x="12931" y="18106"/>
                  </a:lnTo>
                  <a:cubicBezTo>
                    <a:pt x="12931" y="17955"/>
                    <a:pt x="12806" y="17830"/>
                    <a:pt x="12651" y="17830"/>
                  </a:cubicBezTo>
                  <a:cubicBezTo>
                    <a:pt x="12499" y="17830"/>
                    <a:pt x="12374" y="17955"/>
                    <a:pt x="12374" y="18106"/>
                  </a:cubicBezTo>
                  <a:lnTo>
                    <a:pt x="12374" y="18493"/>
                  </a:lnTo>
                  <a:lnTo>
                    <a:pt x="10383" y="18493"/>
                  </a:lnTo>
                  <a:lnTo>
                    <a:pt x="10383" y="18106"/>
                  </a:lnTo>
                  <a:cubicBezTo>
                    <a:pt x="10383" y="17955"/>
                    <a:pt x="10255" y="17830"/>
                    <a:pt x="10103" y="17830"/>
                  </a:cubicBezTo>
                  <a:cubicBezTo>
                    <a:pt x="9951" y="17830"/>
                    <a:pt x="9823" y="17955"/>
                    <a:pt x="9823" y="18106"/>
                  </a:cubicBezTo>
                  <a:lnTo>
                    <a:pt x="9823" y="18493"/>
                  </a:lnTo>
                  <a:lnTo>
                    <a:pt x="557" y="18493"/>
                  </a:lnTo>
                  <a:lnTo>
                    <a:pt x="557" y="15094"/>
                  </a:lnTo>
                  <a:lnTo>
                    <a:pt x="2031" y="14683"/>
                  </a:lnTo>
                  <a:cubicBezTo>
                    <a:pt x="2200" y="15005"/>
                    <a:pt x="2510" y="15243"/>
                    <a:pt x="2873" y="15323"/>
                  </a:cubicBezTo>
                  <a:lnTo>
                    <a:pt x="2873" y="17228"/>
                  </a:lnTo>
                  <a:cubicBezTo>
                    <a:pt x="2873" y="17383"/>
                    <a:pt x="3001" y="17508"/>
                    <a:pt x="3153" y="17508"/>
                  </a:cubicBezTo>
                  <a:cubicBezTo>
                    <a:pt x="3305" y="17508"/>
                    <a:pt x="3433" y="17383"/>
                    <a:pt x="3433" y="17228"/>
                  </a:cubicBezTo>
                  <a:lnTo>
                    <a:pt x="3433" y="15323"/>
                  </a:lnTo>
                  <a:cubicBezTo>
                    <a:pt x="4001" y="15198"/>
                    <a:pt x="4427" y="14689"/>
                    <a:pt x="4427" y="14082"/>
                  </a:cubicBezTo>
                  <a:cubicBezTo>
                    <a:pt x="4427" y="13767"/>
                    <a:pt x="4311" y="13475"/>
                    <a:pt x="4117" y="13252"/>
                  </a:cubicBezTo>
                  <a:lnTo>
                    <a:pt x="5111" y="11915"/>
                  </a:lnTo>
                  <a:cubicBezTo>
                    <a:pt x="5204" y="11793"/>
                    <a:pt x="5177" y="11618"/>
                    <a:pt x="5055" y="11525"/>
                  </a:cubicBezTo>
                  <a:cubicBezTo>
                    <a:pt x="5006" y="11488"/>
                    <a:pt x="4948" y="11470"/>
                    <a:pt x="4890" y="11470"/>
                  </a:cubicBezTo>
                  <a:cubicBezTo>
                    <a:pt x="4805" y="11470"/>
                    <a:pt x="4720" y="11509"/>
                    <a:pt x="4665" y="11582"/>
                  </a:cubicBezTo>
                  <a:lnTo>
                    <a:pt x="3671" y="12918"/>
                  </a:lnTo>
                  <a:cubicBezTo>
                    <a:pt x="3510" y="12847"/>
                    <a:pt x="3334" y="12805"/>
                    <a:pt x="3153" y="12805"/>
                  </a:cubicBezTo>
                  <a:cubicBezTo>
                    <a:pt x="2450" y="12805"/>
                    <a:pt x="1882" y="13380"/>
                    <a:pt x="1882" y="14079"/>
                  </a:cubicBezTo>
                  <a:lnTo>
                    <a:pt x="1882" y="14142"/>
                  </a:lnTo>
                  <a:lnTo>
                    <a:pt x="560" y="14511"/>
                  </a:lnTo>
                  <a:lnTo>
                    <a:pt x="560" y="9412"/>
                  </a:lnTo>
                  <a:lnTo>
                    <a:pt x="947" y="9412"/>
                  </a:lnTo>
                  <a:cubicBezTo>
                    <a:pt x="1099" y="9412"/>
                    <a:pt x="1227" y="9287"/>
                    <a:pt x="1227" y="9132"/>
                  </a:cubicBezTo>
                  <a:cubicBezTo>
                    <a:pt x="1227" y="8980"/>
                    <a:pt x="1099" y="8855"/>
                    <a:pt x="947" y="8855"/>
                  </a:cubicBezTo>
                  <a:lnTo>
                    <a:pt x="560" y="8855"/>
                  </a:lnTo>
                  <a:lnTo>
                    <a:pt x="560" y="6864"/>
                  </a:lnTo>
                  <a:lnTo>
                    <a:pt x="947" y="6864"/>
                  </a:lnTo>
                  <a:cubicBezTo>
                    <a:pt x="1099" y="6864"/>
                    <a:pt x="1227" y="6736"/>
                    <a:pt x="1227" y="6584"/>
                  </a:cubicBezTo>
                  <a:cubicBezTo>
                    <a:pt x="1227" y="6433"/>
                    <a:pt x="1099" y="6305"/>
                    <a:pt x="947" y="6305"/>
                  </a:cubicBezTo>
                  <a:lnTo>
                    <a:pt x="560" y="6305"/>
                  </a:lnTo>
                  <a:lnTo>
                    <a:pt x="560" y="4316"/>
                  </a:lnTo>
                  <a:lnTo>
                    <a:pt x="947" y="4316"/>
                  </a:lnTo>
                  <a:cubicBezTo>
                    <a:pt x="1099" y="4316"/>
                    <a:pt x="1227" y="4188"/>
                    <a:pt x="1227" y="4036"/>
                  </a:cubicBezTo>
                  <a:cubicBezTo>
                    <a:pt x="1227" y="3885"/>
                    <a:pt x="1099" y="3757"/>
                    <a:pt x="947" y="3757"/>
                  </a:cubicBezTo>
                  <a:lnTo>
                    <a:pt x="560" y="3757"/>
                  </a:lnTo>
                  <a:lnTo>
                    <a:pt x="560" y="1765"/>
                  </a:lnTo>
                  <a:lnTo>
                    <a:pt x="947" y="1765"/>
                  </a:lnTo>
                  <a:cubicBezTo>
                    <a:pt x="1099" y="1765"/>
                    <a:pt x="1227" y="1640"/>
                    <a:pt x="1227" y="1489"/>
                  </a:cubicBezTo>
                  <a:cubicBezTo>
                    <a:pt x="1227" y="1334"/>
                    <a:pt x="1099" y="1209"/>
                    <a:pt x="947" y="1209"/>
                  </a:cubicBezTo>
                  <a:lnTo>
                    <a:pt x="560" y="1209"/>
                  </a:lnTo>
                  <a:lnTo>
                    <a:pt x="560" y="277"/>
                  </a:lnTo>
                  <a:cubicBezTo>
                    <a:pt x="560" y="125"/>
                    <a:pt x="432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3;p34">
              <a:extLst>
                <a:ext uri="{FF2B5EF4-FFF2-40B4-BE49-F238E27FC236}">
                  <a16:creationId xmlns:a16="http://schemas.microsoft.com/office/drawing/2014/main" id="{5FDC2260-1FF2-16FD-7C59-57401B9352BB}"/>
                </a:ext>
              </a:extLst>
            </p:cNvPr>
            <p:cNvSpPr/>
            <p:nvPr/>
          </p:nvSpPr>
          <p:spPr>
            <a:xfrm>
              <a:off x="2630281" y="1198344"/>
              <a:ext cx="164193" cy="356352"/>
            </a:xfrm>
            <a:custGeom>
              <a:avLst/>
              <a:gdLst/>
              <a:ahLst/>
              <a:cxnLst/>
              <a:rect l="l" t="t" r="r" b="b"/>
              <a:pathLst>
                <a:path w="6981" h="15151" extrusionOk="0">
                  <a:moveTo>
                    <a:pt x="2236" y="3259"/>
                  </a:moveTo>
                  <a:cubicBezTo>
                    <a:pt x="2632" y="3259"/>
                    <a:pt x="2950" y="3581"/>
                    <a:pt x="2950" y="3974"/>
                  </a:cubicBezTo>
                  <a:cubicBezTo>
                    <a:pt x="2950" y="4370"/>
                    <a:pt x="2632" y="4688"/>
                    <a:pt x="2236" y="4688"/>
                  </a:cubicBezTo>
                  <a:cubicBezTo>
                    <a:pt x="1843" y="4688"/>
                    <a:pt x="1521" y="4370"/>
                    <a:pt x="1521" y="3974"/>
                  </a:cubicBezTo>
                  <a:cubicBezTo>
                    <a:pt x="1521" y="3581"/>
                    <a:pt x="1843" y="3259"/>
                    <a:pt x="2236" y="3259"/>
                  </a:cubicBezTo>
                  <a:close/>
                  <a:moveTo>
                    <a:pt x="6662" y="0"/>
                  </a:moveTo>
                  <a:cubicBezTo>
                    <a:pt x="6565" y="0"/>
                    <a:pt x="6471" y="51"/>
                    <a:pt x="6421" y="137"/>
                  </a:cubicBezTo>
                  <a:lnTo>
                    <a:pt x="4057" y="4230"/>
                  </a:lnTo>
                  <a:lnTo>
                    <a:pt x="3510" y="4063"/>
                  </a:lnTo>
                  <a:cubicBezTo>
                    <a:pt x="3513" y="4030"/>
                    <a:pt x="3513" y="4000"/>
                    <a:pt x="3513" y="3968"/>
                  </a:cubicBezTo>
                  <a:cubicBezTo>
                    <a:pt x="3513" y="3262"/>
                    <a:pt x="2938" y="2694"/>
                    <a:pt x="2239" y="2694"/>
                  </a:cubicBezTo>
                  <a:cubicBezTo>
                    <a:pt x="1539" y="2694"/>
                    <a:pt x="968" y="3268"/>
                    <a:pt x="968" y="3968"/>
                  </a:cubicBezTo>
                  <a:cubicBezTo>
                    <a:pt x="968" y="4221"/>
                    <a:pt x="1042" y="4453"/>
                    <a:pt x="1167" y="4652"/>
                  </a:cubicBezTo>
                  <a:lnTo>
                    <a:pt x="107" y="5718"/>
                  </a:lnTo>
                  <a:cubicBezTo>
                    <a:pt x="0" y="5828"/>
                    <a:pt x="0" y="6007"/>
                    <a:pt x="107" y="6114"/>
                  </a:cubicBezTo>
                  <a:cubicBezTo>
                    <a:pt x="161" y="6173"/>
                    <a:pt x="232" y="6203"/>
                    <a:pt x="301" y="6203"/>
                  </a:cubicBezTo>
                  <a:cubicBezTo>
                    <a:pt x="372" y="6203"/>
                    <a:pt x="447" y="6176"/>
                    <a:pt x="500" y="6123"/>
                  </a:cubicBezTo>
                  <a:lnTo>
                    <a:pt x="1560" y="5054"/>
                  </a:lnTo>
                  <a:cubicBezTo>
                    <a:pt x="1679" y="5129"/>
                    <a:pt x="1816" y="5188"/>
                    <a:pt x="1959" y="5218"/>
                  </a:cubicBezTo>
                  <a:lnTo>
                    <a:pt x="1959" y="13192"/>
                  </a:lnTo>
                  <a:cubicBezTo>
                    <a:pt x="1959" y="13344"/>
                    <a:pt x="2084" y="13469"/>
                    <a:pt x="2236" y="13469"/>
                  </a:cubicBezTo>
                  <a:cubicBezTo>
                    <a:pt x="2390" y="13469"/>
                    <a:pt x="2515" y="13344"/>
                    <a:pt x="2515" y="13192"/>
                  </a:cubicBezTo>
                  <a:lnTo>
                    <a:pt x="2515" y="5218"/>
                  </a:lnTo>
                  <a:cubicBezTo>
                    <a:pt x="2870" y="5140"/>
                    <a:pt x="3167" y="4911"/>
                    <a:pt x="3343" y="4605"/>
                  </a:cubicBezTo>
                  <a:lnTo>
                    <a:pt x="3902" y="4774"/>
                  </a:lnTo>
                  <a:lnTo>
                    <a:pt x="3902" y="14871"/>
                  </a:lnTo>
                  <a:cubicBezTo>
                    <a:pt x="3902" y="15025"/>
                    <a:pt x="4030" y="15150"/>
                    <a:pt x="4182" y="15150"/>
                  </a:cubicBezTo>
                  <a:cubicBezTo>
                    <a:pt x="4334" y="15150"/>
                    <a:pt x="4462" y="15025"/>
                    <a:pt x="4462" y="14871"/>
                  </a:cubicBezTo>
                  <a:lnTo>
                    <a:pt x="4462" y="4640"/>
                  </a:lnTo>
                  <a:lnTo>
                    <a:pt x="6903" y="417"/>
                  </a:lnTo>
                  <a:cubicBezTo>
                    <a:pt x="6980" y="283"/>
                    <a:pt x="6933" y="113"/>
                    <a:pt x="6802" y="39"/>
                  </a:cubicBezTo>
                  <a:cubicBezTo>
                    <a:pt x="6758" y="12"/>
                    <a:pt x="6709" y="0"/>
                    <a:pt x="6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4;p34">
              <a:extLst>
                <a:ext uri="{FF2B5EF4-FFF2-40B4-BE49-F238E27FC236}">
                  <a16:creationId xmlns:a16="http://schemas.microsoft.com/office/drawing/2014/main" id="{3C3A7D71-04B1-F1E0-31DA-AFB2EF03F6BC}"/>
                </a:ext>
              </a:extLst>
            </p:cNvPr>
            <p:cNvSpPr/>
            <p:nvPr/>
          </p:nvSpPr>
          <p:spPr>
            <a:xfrm>
              <a:off x="2494453" y="1351671"/>
              <a:ext cx="129548" cy="211068"/>
            </a:xfrm>
            <a:custGeom>
              <a:avLst/>
              <a:gdLst/>
              <a:ahLst/>
              <a:cxnLst/>
              <a:rect l="l" t="t" r="r" b="b"/>
              <a:pathLst>
                <a:path w="5508" h="8974" extrusionOk="0">
                  <a:moveTo>
                    <a:pt x="1590" y="765"/>
                  </a:moveTo>
                  <a:cubicBezTo>
                    <a:pt x="1983" y="765"/>
                    <a:pt x="2305" y="1083"/>
                    <a:pt x="2305" y="1479"/>
                  </a:cubicBezTo>
                  <a:cubicBezTo>
                    <a:pt x="2305" y="1872"/>
                    <a:pt x="1983" y="2193"/>
                    <a:pt x="1590" y="2193"/>
                  </a:cubicBezTo>
                  <a:cubicBezTo>
                    <a:pt x="1194" y="2193"/>
                    <a:pt x="876" y="1872"/>
                    <a:pt x="876" y="1479"/>
                  </a:cubicBezTo>
                  <a:cubicBezTo>
                    <a:pt x="876" y="1083"/>
                    <a:pt x="1194" y="765"/>
                    <a:pt x="1590" y="765"/>
                  </a:cubicBezTo>
                  <a:close/>
                  <a:moveTo>
                    <a:pt x="5203" y="0"/>
                  </a:moveTo>
                  <a:cubicBezTo>
                    <a:pt x="5132" y="0"/>
                    <a:pt x="5059" y="28"/>
                    <a:pt x="5004" y="83"/>
                  </a:cubicBezTo>
                  <a:lnTo>
                    <a:pt x="3454" y="1646"/>
                  </a:lnTo>
                  <a:lnTo>
                    <a:pt x="2858" y="1500"/>
                  </a:lnTo>
                  <a:lnTo>
                    <a:pt x="2858" y="1473"/>
                  </a:lnTo>
                  <a:cubicBezTo>
                    <a:pt x="2858" y="770"/>
                    <a:pt x="2287" y="202"/>
                    <a:pt x="1587" y="202"/>
                  </a:cubicBezTo>
                  <a:cubicBezTo>
                    <a:pt x="888" y="202"/>
                    <a:pt x="313" y="773"/>
                    <a:pt x="313" y="1479"/>
                  </a:cubicBezTo>
                  <a:cubicBezTo>
                    <a:pt x="313" y="1794"/>
                    <a:pt x="429" y="2083"/>
                    <a:pt x="623" y="2306"/>
                  </a:cubicBezTo>
                  <a:lnTo>
                    <a:pt x="93" y="3018"/>
                  </a:lnTo>
                  <a:cubicBezTo>
                    <a:pt x="1" y="3140"/>
                    <a:pt x="28" y="3315"/>
                    <a:pt x="150" y="3408"/>
                  </a:cubicBezTo>
                  <a:cubicBezTo>
                    <a:pt x="197" y="3446"/>
                    <a:pt x="257" y="3464"/>
                    <a:pt x="316" y="3464"/>
                  </a:cubicBezTo>
                  <a:cubicBezTo>
                    <a:pt x="403" y="3464"/>
                    <a:pt x="483" y="3428"/>
                    <a:pt x="540" y="3354"/>
                  </a:cubicBezTo>
                  <a:lnTo>
                    <a:pt x="1069" y="2643"/>
                  </a:lnTo>
                  <a:cubicBezTo>
                    <a:pt x="1144" y="2675"/>
                    <a:pt x="1224" y="2702"/>
                    <a:pt x="1308" y="2720"/>
                  </a:cubicBezTo>
                  <a:lnTo>
                    <a:pt x="1308" y="8045"/>
                  </a:lnTo>
                  <a:cubicBezTo>
                    <a:pt x="1308" y="8197"/>
                    <a:pt x="1433" y="8325"/>
                    <a:pt x="1587" y="8325"/>
                  </a:cubicBezTo>
                  <a:cubicBezTo>
                    <a:pt x="1739" y="8325"/>
                    <a:pt x="1864" y="8197"/>
                    <a:pt x="1864" y="8045"/>
                  </a:cubicBezTo>
                  <a:lnTo>
                    <a:pt x="1864" y="2720"/>
                  </a:lnTo>
                  <a:cubicBezTo>
                    <a:pt x="2239" y="2634"/>
                    <a:pt x="2558" y="2381"/>
                    <a:pt x="2724" y="2044"/>
                  </a:cubicBezTo>
                  <a:lnTo>
                    <a:pt x="3260" y="2172"/>
                  </a:lnTo>
                  <a:lnTo>
                    <a:pt x="3260" y="8697"/>
                  </a:lnTo>
                  <a:cubicBezTo>
                    <a:pt x="3260" y="8849"/>
                    <a:pt x="3388" y="8974"/>
                    <a:pt x="3540" y="8974"/>
                  </a:cubicBezTo>
                  <a:cubicBezTo>
                    <a:pt x="3692" y="8974"/>
                    <a:pt x="3820" y="8849"/>
                    <a:pt x="3820" y="8697"/>
                  </a:cubicBezTo>
                  <a:lnTo>
                    <a:pt x="3820" y="2068"/>
                  </a:lnTo>
                  <a:lnTo>
                    <a:pt x="5400" y="476"/>
                  </a:lnTo>
                  <a:cubicBezTo>
                    <a:pt x="5507" y="369"/>
                    <a:pt x="5507" y="190"/>
                    <a:pt x="5400" y="83"/>
                  </a:cubicBezTo>
                  <a:cubicBezTo>
                    <a:pt x="5347" y="28"/>
                    <a:pt x="5275" y="0"/>
                    <a:pt x="5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5;p34">
              <a:extLst>
                <a:ext uri="{FF2B5EF4-FFF2-40B4-BE49-F238E27FC236}">
                  <a16:creationId xmlns:a16="http://schemas.microsoft.com/office/drawing/2014/main" id="{364EEB1A-57B8-54D4-752E-BD2A8BA5AE29}"/>
                </a:ext>
              </a:extLst>
            </p:cNvPr>
            <p:cNvSpPr/>
            <p:nvPr/>
          </p:nvSpPr>
          <p:spPr>
            <a:xfrm>
              <a:off x="2461290" y="1223816"/>
              <a:ext cx="44265" cy="77099"/>
            </a:xfrm>
            <a:custGeom>
              <a:avLst/>
              <a:gdLst/>
              <a:ahLst/>
              <a:cxnLst/>
              <a:rect l="l" t="t" r="r" b="b"/>
              <a:pathLst>
                <a:path w="1882" h="3278" extrusionOk="0">
                  <a:moveTo>
                    <a:pt x="938" y="1"/>
                  </a:moveTo>
                  <a:cubicBezTo>
                    <a:pt x="786" y="1"/>
                    <a:pt x="661" y="128"/>
                    <a:pt x="661" y="280"/>
                  </a:cubicBezTo>
                  <a:lnTo>
                    <a:pt x="661" y="381"/>
                  </a:lnTo>
                  <a:cubicBezTo>
                    <a:pt x="289" y="441"/>
                    <a:pt x="0" y="762"/>
                    <a:pt x="0" y="1155"/>
                  </a:cubicBezTo>
                  <a:cubicBezTo>
                    <a:pt x="0" y="1587"/>
                    <a:pt x="354" y="1938"/>
                    <a:pt x="786" y="1938"/>
                  </a:cubicBezTo>
                  <a:lnTo>
                    <a:pt x="1092" y="1938"/>
                  </a:lnTo>
                  <a:cubicBezTo>
                    <a:pt x="1217" y="1938"/>
                    <a:pt x="1319" y="2039"/>
                    <a:pt x="1319" y="2167"/>
                  </a:cubicBezTo>
                  <a:cubicBezTo>
                    <a:pt x="1319" y="2292"/>
                    <a:pt x="1217" y="2394"/>
                    <a:pt x="1092" y="2394"/>
                  </a:cubicBezTo>
                  <a:lnTo>
                    <a:pt x="786" y="2394"/>
                  </a:lnTo>
                  <a:cubicBezTo>
                    <a:pt x="697" y="2394"/>
                    <a:pt x="616" y="2337"/>
                    <a:pt x="577" y="2257"/>
                  </a:cubicBezTo>
                  <a:cubicBezTo>
                    <a:pt x="533" y="2150"/>
                    <a:pt x="430" y="2086"/>
                    <a:pt x="322" y="2086"/>
                  </a:cubicBezTo>
                  <a:cubicBezTo>
                    <a:pt x="286" y="2086"/>
                    <a:pt x="249" y="2093"/>
                    <a:pt x="214" y="2108"/>
                  </a:cubicBezTo>
                  <a:cubicBezTo>
                    <a:pt x="71" y="2167"/>
                    <a:pt x="6" y="2331"/>
                    <a:pt x="66" y="2471"/>
                  </a:cubicBezTo>
                  <a:cubicBezTo>
                    <a:pt x="173" y="2724"/>
                    <a:pt x="396" y="2897"/>
                    <a:pt x="661" y="2941"/>
                  </a:cubicBezTo>
                  <a:lnTo>
                    <a:pt x="661" y="3001"/>
                  </a:lnTo>
                  <a:cubicBezTo>
                    <a:pt x="664" y="3156"/>
                    <a:pt x="789" y="3278"/>
                    <a:pt x="944" y="3278"/>
                  </a:cubicBezTo>
                  <a:cubicBezTo>
                    <a:pt x="1095" y="3278"/>
                    <a:pt x="1220" y="3153"/>
                    <a:pt x="1220" y="3001"/>
                  </a:cubicBezTo>
                  <a:lnTo>
                    <a:pt x="1220" y="2941"/>
                  </a:lnTo>
                  <a:cubicBezTo>
                    <a:pt x="1592" y="2882"/>
                    <a:pt x="1881" y="2557"/>
                    <a:pt x="1881" y="2167"/>
                  </a:cubicBezTo>
                  <a:cubicBezTo>
                    <a:pt x="1881" y="1736"/>
                    <a:pt x="1527" y="1382"/>
                    <a:pt x="1095" y="1382"/>
                  </a:cubicBezTo>
                  <a:lnTo>
                    <a:pt x="789" y="1382"/>
                  </a:lnTo>
                  <a:cubicBezTo>
                    <a:pt x="664" y="1382"/>
                    <a:pt x="563" y="1280"/>
                    <a:pt x="563" y="1155"/>
                  </a:cubicBezTo>
                  <a:cubicBezTo>
                    <a:pt x="563" y="1027"/>
                    <a:pt x="664" y="926"/>
                    <a:pt x="789" y="926"/>
                  </a:cubicBezTo>
                  <a:lnTo>
                    <a:pt x="1095" y="926"/>
                  </a:lnTo>
                  <a:cubicBezTo>
                    <a:pt x="1170" y="926"/>
                    <a:pt x="1241" y="965"/>
                    <a:pt x="1280" y="1027"/>
                  </a:cubicBezTo>
                  <a:cubicBezTo>
                    <a:pt x="1334" y="1107"/>
                    <a:pt x="1422" y="1150"/>
                    <a:pt x="1512" y="1150"/>
                  </a:cubicBezTo>
                  <a:cubicBezTo>
                    <a:pt x="1565" y="1150"/>
                    <a:pt x="1620" y="1134"/>
                    <a:pt x="1667" y="1102"/>
                  </a:cubicBezTo>
                  <a:cubicBezTo>
                    <a:pt x="1795" y="1015"/>
                    <a:pt x="1828" y="843"/>
                    <a:pt x="1741" y="715"/>
                  </a:cubicBezTo>
                  <a:cubicBezTo>
                    <a:pt x="1619" y="533"/>
                    <a:pt x="1429" y="414"/>
                    <a:pt x="1217" y="381"/>
                  </a:cubicBezTo>
                  <a:lnTo>
                    <a:pt x="1217" y="280"/>
                  </a:lnTo>
                  <a:cubicBezTo>
                    <a:pt x="1217" y="128"/>
                    <a:pt x="1092" y="1"/>
                    <a:pt x="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6;p34">
              <a:extLst>
                <a:ext uri="{FF2B5EF4-FFF2-40B4-BE49-F238E27FC236}">
                  <a16:creationId xmlns:a16="http://schemas.microsoft.com/office/drawing/2014/main" id="{E8745338-5183-34DB-77C8-49C90A8AF4D8}"/>
                </a:ext>
              </a:extLst>
            </p:cNvPr>
            <p:cNvSpPr/>
            <p:nvPr/>
          </p:nvSpPr>
          <p:spPr>
            <a:xfrm>
              <a:off x="2421165" y="1200085"/>
              <a:ext cx="123386" cy="124562"/>
            </a:xfrm>
            <a:custGeom>
              <a:avLst/>
              <a:gdLst/>
              <a:ahLst/>
              <a:cxnLst/>
              <a:rect l="l" t="t" r="r" b="b"/>
              <a:pathLst>
                <a:path w="5246" h="5296" extrusionOk="0">
                  <a:moveTo>
                    <a:pt x="2644" y="0"/>
                  </a:moveTo>
                  <a:cubicBezTo>
                    <a:pt x="1185" y="0"/>
                    <a:pt x="0" y="1188"/>
                    <a:pt x="0" y="2647"/>
                  </a:cubicBezTo>
                  <a:cubicBezTo>
                    <a:pt x="0" y="4105"/>
                    <a:pt x="1188" y="5296"/>
                    <a:pt x="2650" y="5296"/>
                  </a:cubicBezTo>
                  <a:cubicBezTo>
                    <a:pt x="3846" y="5296"/>
                    <a:pt x="4897" y="4489"/>
                    <a:pt x="5203" y="3331"/>
                  </a:cubicBezTo>
                  <a:cubicBezTo>
                    <a:pt x="5245" y="3182"/>
                    <a:pt x="5156" y="3031"/>
                    <a:pt x="5007" y="2989"/>
                  </a:cubicBezTo>
                  <a:cubicBezTo>
                    <a:pt x="4982" y="2982"/>
                    <a:pt x="4957" y="2979"/>
                    <a:pt x="4933" y="2979"/>
                  </a:cubicBezTo>
                  <a:cubicBezTo>
                    <a:pt x="4811" y="2979"/>
                    <a:pt x="4699" y="3061"/>
                    <a:pt x="4665" y="3185"/>
                  </a:cubicBezTo>
                  <a:cubicBezTo>
                    <a:pt x="4424" y="4099"/>
                    <a:pt x="3593" y="4733"/>
                    <a:pt x="2650" y="4733"/>
                  </a:cubicBezTo>
                  <a:cubicBezTo>
                    <a:pt x="1498" y="4733"/>
                    <a:pt x="560" y="3795"/>
                    <a:pt x="560" y="2647"/>
                  </a:cubicBezTo>
                  <a:cubicBezTo>
                    <a:pt x="560" y="1498"/>
                    <a:pt x="1498" y="560"/>
                    <a:pt x="2650" y="560"/>
                  </a:cubicBezTo>
                  <a:cubicBezTo>
                    <a:pt x="3581" y="560"/>
                    <a:pt x="4409" y="1188"/>
                    <a:pt x="4659" y="2090"/>
                  </a:cubicBezTo>
                  <a:cubicBezTo>
                    <a:pt x="4691" y="2214"/>
                    <a:pt x="4804" y="2293"/>
                    <a:pt x="4927" y="2293"/>
                  </a:cubicBezTo>
                  <a:cubicBezTo>
                    <a:pt x="4952" y="2293"/>
                    <a:pt x="4976" y="2290"/>
                    <a:pt x="5001" y="2283"/>
                  </a:cubicBezTo>
                  <a:cubicBezTo>
                    <a:pt x="5150" y="2242"/>
                    <a:pt x="5233" y="2090"/>
                    <a:pt x="5194" y="1941"/>
                  </a:cubicBezTo>
                  <a:cubicBezTo>
                    <a:pt x="4876" y="798"/>
                    <a:pt x="3831" y="0"/>
                    <a:pt x="2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7;p34">
              <a:extLst>
                <a:ext uri="{FF2B5EF4-FFF2-40B4-BE49-F238E27FC236}">
                  <a16:creationId xmlns:a16="http://schemas.microsoft.com/office/drawing/2014/main" id="{EA2A23A5-BD30-97D8-A048-81DAF77199DA}"/>
                </a:ext>
              </a:extLst>
            </p:cNvPr>
            <p:cNvSpPr/>
            <p:nvPr/>
          </p:nvSpPr>
          <p:spPr>
            <a:xfrm>
              <a:off x="2561815" y="1219818"/>
              <a:ext cx="34386" cy="23144"/>
            </a:xfrm>
            <a:custGeom>
              <a:avLst/>
              <a:gdLst/>
              <a:ahLst/>
              <a:cxnLst/>
              <a:rect l="l" t="t" r="r" b="b"/>
              <a:pathLst>
                <a:path w="1462" h="984" extrusionOk="0">
                  <a:moveTo>
                    <a:pt x="730" y="1"/>
                  </a:moveTo>
                  <a:cubicBezTo>
                    <a:pt x="658" y="1"/>
                    <a:pt x="587" y="28"/>
                    <a:pt x="533" y="81"/>
                  </a:cubicBezTo>
                  <a:lnTo>
                    <a:pt x="110" y="507"/>
                  </a:lnTo>
                  <a:cubicBezTo>
                    <a:pt x="0" y="614"/>
                    <a:pt x="0" y="793"/>
                    <a:pt x="110" y="900"/>
                  </a:cubicBezTo>
                  <a:cubicBezTo>
                    <a:pt x="164" y="953"/>
                    <a:pt x="235" y="980"/>
                    <a:pt x="307" y="980"/>
                  </a:cubicBezTo>
                  <a:cubicBezTo>
                    <a:pt x="378" y="980"/>
                    <a:pt x="450" y="953"/>
                    <a:pt x="503" y="900"/>
                  </a:cubicBezTo>
                  <a:lnTo>
                    <a:pt x="732" y="674"/>
                  </a:lnTo>
                  <a:lnTo>
                    <a:pt x="959" y="900"/>
                  </a:lnTo>
                  <a:cubicBezTo>
                    <a:pt x="1015" y="956"/>
                    <a:pt x="1084" y="983"/>
                    <a:pt x="1155" y="983"/>
                  </a:cubicBezTo>
                  <a:cubicBezTo>
                    <a:pt x="1227" y="983"/>
                    <a:pt x="1295" y="956"/>
                    <a:pt x="1352" y="900"/>
                  </a:cubicBezTo>
                  <a:cubicBezTo>
                    <a:pt x="1462" y="793"/>
                    <a:pt x="1462" y="614"/>
                    <a:pt x="1352" y="507"/>
                  </a:cubicBezTo>
                  <a:lnTo>
                    <a:pt x="929" y="81"/>
                  </a:lnTo>
                  <a:cubicBezTo>
                    <a:pt x="874" y="28"/>
                    <a:pt x="802" y="1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8;p34">
              <a:extLst>
                <a:ext uri="{FF2B5EF4-FFF2-40B4-BE49-F238E27FC236}">
                  <a16:creationId xmlns:a16="http://schemas.microsoft.com/office/drawing/2014/main" id="{7420DDC6-0C23-204E-9EA0-B359C98C3387}"/>
                </a:ext>
              </a:extLst>
            </p:cNvPr>
            <p:cNvSpPr/>
            <p:nvPr/>
          </p:nvSpPr>
          <p:spPr>
            <a:xfrm>
              <a:off x="2561815" y="1250911"/>
              <a:ext cx="34386" cy="23050"/>
            </a:xfrm>
            <a:custGeom>
              <a:avLst/>
              <a:gdLst/>
              <a:ahLst/>
              <a:cxnLst/>
              <a:rect l="l" t="t" r="r" b="b"/>
              <a:pathLst>
                <a:path w="1462" h="980" extrusionOk="0">
                  <a:moveTo>
                    <a:pt x="730" y="0"/>
                  </a:moveTo>
                  <a:cubicBezTo>
                    <a:pt x="658" y="0"/>
                    <a:pt x="587" y="27"/>
                    <a:pt x="533" y="81"/>
                  </a:cubicBezTo>
                  <a:lnTo>
                    <a:pt x="110" y="503"/>
                  </a:lnTo>
                  <a:cubicBezTo>
                    <a:pt x="0" y="614"/>
                    <a:pt x="0" y="792"/>
                    <a:pt x="110" y="899"/>
                  </a:cubicBezTo>
                  <a:cubicBezTo>
                    <a:pt x="164" y="953"/>
                    <a:pt x="235" y="980"/>
                    <a:pt x="307" y="980"/>
                  </a:cubicBezTo>
                  <a:cubicBezTo>
                    <a:pt x="378" y="980"/>
                    <a:pt x="450" y="953"/>
                    <a:pt x="503" y="899"/>
                  </a:cubicBezTo>
                  <a:lnTo>
                    <a:pt x="732" y="673"/>
                  </a:lnTo>
                  <a:lnTo>
                    <a:pt x="959" y="899"/>
                  </a:lnTo>
                  <a:cubicBezTo>
                    <a:pt x="1015" y="956"/>
                    <a:pt x="1084" y="980"/>
                    <a:pt x="1155" y="980"/>
                  </a:cubicBezTo>
                  <a:cubicBezTo>
                    <a:pt x="1227" y="980"/>
                    <a:pt x="1295" y="956"/>
                    <a:pt x="1352" y="899"/>
                  </a:cubicBezTo>
                  <a:cubicBezTo>
                    <a:pt x="1462" y="792"/>
                    <a:pt x="1462" y="614"/>
                    <a:pt x="1352" y="503"/>
                  </a:cubicBezTo>
                  <a:lnTo>
                    <a:pt x="929" y="81"/>
                  </a:lnTo>
                  <a:cubicBezTo>
                    <a:pt x="874" y="27"/>
                    <a:pt x="802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9;p34">
              <a:extLst>
                <a:ext uri="{FF2B5EF4-FFF2-40B4-BE49-F238E27FC236}">
                  <a16:creationId xmlns:a16="http://schemas.microsoft.com/office/drawing/2014/main" id="{D7ABAEC3-8B5B-1DD0-98B1-984CF34A19F2}"/>
                </a:ext>
              </a:extLst>
            </p:cNvPr>
            <p:cNvSpPr/>
            <p:nvPr/>
          </p:nvSpPr>
          <p:spPr>
            <a:xfrm>
              <a:off x="2561885" y="1281934"/>
              <a:ext cx="34245" cy="23120"/>
            </a:xfrm>
            <a:custGeom>
              <a:avLst/>
              <a:gdLst/>
              <a:ahLst/>
              <a:cxnLst/>
              <a:rect l="l" t="t" r="r" b="b"/>
              <a:pathLst>
                <a:path w="1456" h="983" extrusionOk="0">
                  <a:moveTo>
                    <a:pt x="729" y="1"/>
                  </a:moveTo>
                  <a:cubicBezTo>
                    <a:pt x="657" y="1"/>
                    <a:pt x="585" y="28"/>
                    <a:pt x="530" y="83"/>
                  </a:cubicBezTo>
                  <a:lnTo>
                    <a:pt x="107" y="506"/>
                  </a:lnTo>
                  <a:cubicBezTo>
                    <a:pt x="0" y="613"/>
                    <a:pt x="0" y="792"/>
                    <a:pt x="107" y="902"/>
                  </a:cubicBezTo>
                  <a:cubicBezTo>
                    <a:pt x="161" y="955"/>
                    <a:pt x="232" y="982"/>
                    <a:pt x="304" y="982"/>
                  </a:cubicBezTo>
                  <a:cubicBezTo>
                    <a:pt x="375" y="982"/>
                    <a:pt x="447" y="955"/>
                    <a:pt x="500" y="902"/>
                  </a:cubicBezTo>
                  <a:lnTo>
                    <a:pt x="727" y="673"/>
                  </a:lnTo>
                  <a:lnTo>
                    <a:pt x="956" y="902"/>
                  </a:lnTo>
                  <a:cubicBezTo>
                    <a:pt x="1009" y="955"/>
                    <a:pt x="1081" y="982"/>
                    <a:pt x="1152" y="982"/>
                  </a:cubicBezTo>
                  <a:cubicBezTo>
                    <a:pt x="1224" y="982"/>
                    <a:pt x="1292" y="955"/>
                    <a:pt x="1349" y="902"/>
                  </a:cubicBezTo>
                  <a:cubicBezTo>
                    <a:pt x="1456" y="792"/>
                    <a:pt x="1456" y="613"/>
                    <a:pt x="1349" y="506"/>
                  </a:cubicBezTo>
                  <a:lnTo>
                    <a:pt x="926" y="83"/>
                  </a:lnTo>
                  <a:cubicBezTo>
                    <a:pt x="872" y="28"/>
                    <a:pt x="801" y="1"/>
                    <a:pt x="7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352;p35">
            <a:extLst>
              <a:ext uri="{FF2B5EF4-FFF2-40B4-BE49-F238E27FC236}">
                <a16:creationId xmlns:a16="http://schemas.microsoft.com/office/drawing/2014/main" id="{DB5F0DAD-50FB-EE80-D4CD-A263CF081E3A}"/>
              </a:ext>
            </a:extLst>
          </p:cNvPr>
          <p:cNvGrpSpPr/>
          <p:nvPr/>
        </p:nvGrpSpPr>
        <p:grpSpPr>
          <a:xfrm>
            <a:off x="239090" y="3389932"/>
            <a:ext cx="230519" cy="333236"/>
            <a:chOff x="4091602" y="1159277"/>
            <a:chExt cx="309947" cy="448056"/>
          </a:xfrm>
        </p:grpSpPr>
        <p:sp>
          <p:nvSpPr>
            <p:cNvPr id="30" name="Google Shape;353;p35">
              <a:extLst>
                <a:ext uri="{FF2B5EF4-FFF2-40B4-BE49-F238E27FC236}">
                  <a16:creationId xmlns:a16="http://schemas.microsoft.com/office/drawing/2014/main" id="{7950FA29-16C0-0315-8364-46E3A462CF93}"/>
                </a:ext>
              </a:extLst>
            </p:cNvPr>
            <p:cNvSpPr/>
            <p:nvPr/>
          </p:nvSpPr>
          <p:spPr>
            <a:xfrm>
              <a:off x="4091602" y="1159348"/>
              <a:ext cx="309947" cy="447985"/>
            </a:xfrm>
            <a:custGeom>
              <a:avLst/>
              <a:gdLst/>
              <a:ahLst/>
              <a:cxnLst/>
              <a:rect l="l" t="t" r="r" b="b"/>
              <a:pathLst>
                <a:path w="13178" h="19047" extrusionOk="0">
                  <a:moveTo>
                    <a:pt x="739" y="0"/>
                  </a:moveTo>
                  <a:cubicBezTo>
                    <a:pt x="334" y="0"/>
                    <a:pt x="1" y="331"/>
                    <a:pt x="1" y="735"/>
                  </a:cubicBezTo>
                  <a:lnTo>
                    <a:pt x="1" y="18309"/>
                  </a:lnTo>
                  <a:cubicBezTo>
                    <a:pt x="1" y="18713"/>
                    <a:pt x="331" y="19047"/>
                    <a:pt x="739" y="19047"/>
                  </a:cubicBezTo>
                  <a:lnTo>
                    <a:pt x="12440" y="19047"/>
                  </a:lnTo>
                  <a:cubicBezTo>
                    <a:pt x="12844" y="19047"/>
                    <a:pt x="13178" y="18713"/>
                    <a:pt x="13178" y="18309"/>
                  </a:cubicBezTo>
                  <a:lnTo>
                    <a:pt x="13178" y="15436"/>
                  </a:lnTo>
                  <a:cubicBezTo>
                    <a:pt x="13178" y="15284"/>
                    <a:pt x="13056" y="15156"/>
                    <a:pt x="12901" y="15156"/>
                  </a:cubicBezTo>
                  <a:cubicBezTo>
                    <a:pt x="12746" y="15156"/>
                    <a:pt x="12621" y="15284"/>
                    <a:pt x="12621" y="15436"/>
                  </a:cubicBezTo>
                  <a:lnTo>
                    <a:pt x="12621" y="18309"/>
                  </a:lnTo>
                  <a:cubicBezTo>
                    <a:pt x="12621" y="18410"/>
                    <a:pt x="12538" y="18487"/>
                    <a:pt x="12440" y="18487"/>
                  </a:cubicBezTo>
                  <a:lnTo>
                    <a:pt x="739" y="18487"/>
                  </a:lnTo>
                  <a:cubicBezTo>
                    <a:pt x="641" y="18487"/>
                    <a:pt x="557" y="18404"/>
                    <a:pt x="557" y="18309"/>
                  </a:cubicBezTo>
                  <a:lnTo>
                    <a:pt x="557" y="735"/>
                  </a:lnTo>
                  <a:cubicBezTo>
                    <a:pt x="557" y="637"/>
                    <a:pt x="641" y="557"/>
                    <a:pt x="739" y="557"/>
                  </a:cubicBezTo>
                  <a:lnTo>
                    <a:pt x="2123" y="557"/>
                  </a:lnTo>
                  <a:cubicBezTo>
                    <a:pt x="2278" y="557"/>
                    <a:pt x="2403" y="432"/>
                    <a:pt x="2403" y="280"/>
                  </a:cubicBezTo>
                  <a:cubicBezTo>
                    <a:pt x="2403" y="125"/>
                    <a:pt x="2278" y="0"/>
                    <a:pt x="2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4;p35">
              <a:extLst>
                <a:ext uri="{FF2B5EF4-FFF2-40B4-BE49-F238E27FC236}">
                  <a16:creationId xmlns:a16="http://schemas.microsoft.com/office/drawing/2014/main" id="{DFAE140B-46FF-082D-4CD9-449F0BBC3F10}"/>
                </a:ext>
              </a:extLst>
            </p:cNvPr>
            <p:cNvSpPr/>
            <p:nvPr/>
          </p:nvSpPr>
          <p:spPr>
            <a:xfrm>
              <a:off x="4164209" y="1159277"/>
              <a:ext cx="237340" cy="340452"/>
            </a:xfrm>
            <a:custGeom>
              <a:avLst/>
              <a:gdLst/>
              <a:ahLst/>
              <a:cxnLst/>
              <a:rect l="l" t="t" r="r" b="b"/>
              <a:pathLst>
                <a:path w="10091" h="14475" extrusionOk="0">
                  <a:moveTo>
                    <a:pt x="6608" y="956"/>
                  </a:moveTo>
                  <a:lnTo>
                    <a:pt x="9138" y="3486"/>
                  </a:lnTo>
                  <a:lnTo>
                    <a:pt x="6793" y="3486"/>
                  </a:lnTo>
                  <a:cubicBezTo>
                    <a:pt x="6692" y="3483"/>
                    <a:pt x="6608" y="3402"/>
                    <a:pt x="6608" y="3304"/>
                  </a:cubicBezTo>
                  <a:lnTo>
                    <a:pt x="6608" y="956"/>
                  </a:lnTo>
                  <a:close/>
                  <a:moveTo>
                    <a:pt x="280" y="0"/>
                  </a:moveTo>
                  <a:cubicBezTo>
                    <a:pt x="128" y="0"/>
                    <a:pt x="0" y="125"/>
                    <a:pt x="0" y="277"/>
                  </a:cubicBezTo>
                  <a:cubicBezTo>
                    <a:pt x="0" y="429"/>
                    <a:pt x="128" y="557"/>
                    <a:pt x="280" y="557"/>
                  </a:cubicBezTo>
                  <a:lnTo>
                    <a:pt x="6052" y="557"/>
                  </a:lnTo>
                  <a:lnTo>
                    <a:pt x="6052" y="3298"/>
                  </a:lnTo>
                  <a:cubicBezTo>
                    <a:pt x="6052" y="3706"/>
                    <a:pt x="6382" y="4036"/>
                    <a:pt x="6793" y="4036"/>
                  </a:cubicBezTo>
                  <a:lnTo>
                    <a:pt x="9534" y="4036"/>
                  </a:lnTo>
                  <a:lnTo>
                    <a:pt x="9534" y="14198"/>
                  </a:lnTo>
                  <a:cubicBezTo>
                    <a:pt x="9534" y="14350"/>
                    <a:pt x="9659" y="14475"/>
                    <a:pt x="9814" y="14475"/>
                  </a:cubicBezTo>
                  <a:cubicBezTo>
                    <a:pt x="9966" y="14475"/>
                    <a:pt x="10091" y="14350"/>
                    <a:pt x="10091" y="14198"/>
                  </a:cubicBezTo>
                  <a:lnTo>
                    <a:pt x="10091" y="3759"/>
                  </a:lnTo>
                  <a:cubicBezTo>
                    <a:pt x="10091" y="3691"/>
                    <a:pt x="10061" y="3617"/>
                    <a:pt x="10010" y="3563"/>
                  </a:cubicBezTo>
                  <a:lnTo>
                    <a:pt x="6528" y="81"/>
                  </a:lnTo>
                  <a:cubicBezTo>
                    <a:pt x="6474" y="27"/>
                    <a:pt x="6406" y="0"/>
                    <a:pt x="6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5;p35">
              <a:extLst>
                <a:ext uri="{FF2B5EF4-FFF2-40B4-BE49-F238E27FC236}">
                  <a16:creationId xmlns:a16="http://schemas.microsoft.com/office/drawing/2014/main" id="{73ED25CC-3FAA-39A4-AF09-C09449EF7A2C}"/>
                </a:ext>
              </a:extLst>
            </p:cNvPr>
            <p:cNvSpPr/>
            <p:nvPr/>
          </p:nvSpPr>
          <p:spPr>
            <a:xfrm>
              <a:off x="4154330" y="1253593"/>
              <a:ext cx="198156" cy="188536"/>
            </a:xfrm>
            <a:custGeom>
              <a:avLst/>
              <a:gdLst/>
              <a:ahLst/>
              <a:cxnLst/>
              <a:rect l="l" t="t" r="r" b="b"/>
              <a:pathLst>
                <a:path w="8425" h="8016" extrusionOk="0">
                  <a:moveTo>
                    <a:pt x="5863" y="561"/>
                  </a:moveTo>
                  <a:cubicBezTo>
                    <a:pt x="5871" y="561"/>
                    <a:pt x="5880" y="563"/>
                    <a:pt x="5891" y="568"/>
                  </a:cubicBezTo>
                  <a:cubicBezTo>
                    <a:pt x="6222" y="741"/>
                    <a:pt x="6528" y="964"/>
                    <a:pt x="6796" y="1232"/>
                  </a:cubicBezTo>
                  <a:cubicBezTo>
                    <a:pt x="7490" y="1925"/>
                    <a:pt x="7871" y="2854"/>
                    <a:pt x="7862" y="3836"/>
                  </a:cubicBezTo>
                  <a:cubicBezTo>
                    <a:pt x="7853" y="4705"/>
                    <a:pt x="7543" y="5530"/>
                    <a:pt x="6981" y="6185"/>
                  </a:cubicBezTo>
                  <a:lnTo>
                    <a:pt x="4540" y="3741"/>
                  </a:lnTo>
                  <a:lnTo>
                    <a:pt x="5799" y="607"/>
                  </a:lnTo>
                  <a:cubicBezTo>
                    <a:pt x="5808" y="580"/>
                    <a:pt x="5829" y="568"/>
                    <a:pt x="5838" y="565"/>
                  </a:cubicBezTo>
                  <a:cubicBezTo>
                    <a:pt x="5844" y="563"/>
                    <a:pt x="5852" y="561"/>
                    <a:pt x="5863" y="561"/>
                  </a:cubicBezTo>
                  <a:close/>
                  <a:moveTo>
                    <a:pt x="635" y="3717"/>
                  </a:moveTo>
                  <a:lnTo>
                    <a:pt x="4079" y="4068"/>
                  </a:lnTo>
                  <a:lnTo>
                    <a:pt x="6579" y="6569"/>
                  </a:lnTo>
                  <a:cubicBezTo>
                    <a:pt x="5906" y="7158"/>
                    <a:pt x="5058" y="7450"/>
                    <a:pt x="4209" y="7450"/>
                  </a:cubicBezTo>
                  <a:cubicBezTo>
                    <a:pt x="3284" y="7450"/>
                    <a:pt x="2361" y="7101"/>
                    <a:pt x="1656" y="6414"/>
                  </a:cubicBezTo>
                  <a:cubicBezTo>
                    <a:pt x="947" y="5717"/>
                    <a:pt x="554" y="4789"/>
                    <a:pt x="560" y="3792"/>
                  </a:cubicBezTo>
                  <a:cubicBezTo>
                    <a:pt x="560" y="3762"/>
                    <a:pt x="575" y="3747"/>
                    <a:pt x="581" y="3735"/>
                  </a:cubicBezTo>
                  <a:cubicBezTo>
                    <a:pt x="590" y="3726"/>
                    <a:pt x="605" y="3717"/>
                    <a:pt x="626" y="3717"/>
                  </a:cubicBezTo>
                  <a:close/>
                  <a:moveTo>
                    <a:pt x="5861" y="0"/>
                  </a:moveTo>
                  <a:cubicBezTo>
                    <a:pt x="5786" y="0"/>
                    <a:pt x="5712" y="14"/>
                    <a:pt x="5641" y="41"/>
                  </a:cubicBezTo>
                  <a:cubicBezTo>
                    <a:pt x="5474" y="104"/>
                    <a:pt x="5344" y="229"/>
                    <a:pt x="5278" y="398"/>
                  </a:cubicBezTo>
                  <a:lnTo>
                    <a:pt x="4031" y="3512"/>
                  </a:lnTo>
                  <a:lnTo>
                    <a:pt x="697" y="3169"/>
                  </a:lnTo>
                  <a:cubicBezTo>
                    <a:pt x="677" y="3167"/>
                    <a:pt x="656" y="3166"/>
                    <a:pt x="635" y="3166"/>
                  </a:cubicBezTo>
                  <a:cubicBezTo>
                    <a:pt x="481" y="3166"/>
                    <a:pt x="330" y="3224"/>
                    <a:pt x="212" y="3324"/>
                  </a:cubicBezTo>
                  <a:cubicBezTo>
                    <a:pt x="78" y="3443"/>
                    <a:pt x="4" y="3616"/>
                    <a:pt x="4" y="3795"/>
                  </a:cubicBezTo>
                  <a:cubicBezTo>
                    <a:pt x="1" y="4940"/>
                    <a:pt x="447" y="6015"/>
                    <a:pt x="1269" y="6819"/>
                  </a:cubicBezTo>
                  <a:cubicBezTo>
                    <a:pt x="2054" y="7590"/>
                    <a:pt x="3096" y="8015"/>
                    <a:pt x="4207" y="8015"/>
                  </a:cubicBezTo>
                  <a:lnTo>
                    <a:pt x="4212" y="8015"/>
                  </a:lnTo>
                  <a:cubicBezTo>
                    <a:pt x="5317" y="8015"/>
                    <a:pt x="6359" y="7593"/>
                    <a:pt x="7144" y="6828"/>
                  </a:cubicBezTo>
                  <a:cubicBezTo>
                    <a:pt x="7960" y="6036"/>
                    <a:pt x="8409" y="4973"/>
                    <a:pt x="8421" y="3839"/>
                  </a:cubicBezTo>
                  <a:cubicBezTo>
                    <a:pt x="8424" y="2702"/>
                    <a:pt x="7987" y="1637"/>
                    <a:pt x="7186" y="833"/>
                  </a:cubicBezTo>
                  <a:cubicBezTo>
                    <a:pt x="6876" y="523"/>
                    <a:pt x="6528" y="267"/>
                    <a:pt x="6144" y="71"/>
                  </a:cubicBezTo>
                  <a:cubicBezTo>
                    <a:pt x="6055" y="24"/>
                    <a:pt x="5958" y="0"/>
                    <a:pt x="5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6;p35">
              <a:extLst>
                <a:ext uri="{FF2B5EF4-FFF2-40B4-BE49-F238E27FC236}">
                  <a16:creationId xmlns:a16="http://schemas.microsoft.com/office/drawing/2014/main" id="{798A665A-5BCF-191C-A2CE-0744EB0D2307}"/>
                </a:ext>
              </a:extLst>
            </p:cNvPr>
            <p:cNvSpPr/>
            <p:nvPr/>
          </p:nvSpPr>
          <p:spPr>
            <a:xfrm>
              <a:off x="4140547" y="1213961"/>
              <a:ext cx="136675" cy="104876"/>
            </a:xfrm>
            <a:custGeom>
              <a:avLst/>
              <a:gdLst/>
              <a:ahLst/>
              <a:cxnLst/>
              <a:rect l="l" t="t" r="r" b="b"/>
              <a:pathLst>
                <a:path w="5811" h="4459" extrusionOk="0">
                  <a:moveTo>
                    <a:pt x="4159" y="1"/>
                  </a:moveTo>
                  <a:cubicBezTo>
                    <a:pt x="3058" y="1"/>
                    <a:pt x="1983" y="434"/>
                    <a:pt x="1182" y="1235"/>
                  </a:cubicBezTo>
                  <a:cubicBezTo>
                    <a:pt x="596" y="1821"/>
                    <a:pt x="197" y="2560"/>
                    <a:pt x="33" y="3369"/>
                  </a:cubicBezTo>
                  <a:cubicBezTo>
                    <a:pt x="0" y="3545"/>
                    <a:pt x="36" y="3726"/>
                    <a:pt x="143" y="3869"/>
                  </a:cubicBezTo>
                  <a:cubicBezTo>
                    <a:pt x="247" y="4009"/>
                    <a:pt x="408" y="4104"/>
                    <a:pt x="584" y="4122"/>
                  </a:cubicBezTo>
                  <a:lnTo>
                    <a:pt x="1477" y="4215"/>
                  </a:lnTo>
                  <a:cubicBezTo>
                    <a:pt x="1486" y="4215"/>
                    <a:pt x="1495" y="4216"/>
                    <a:pt x="1504" y="4216"/>
                  </a:cubicBezTo>
                  <a:cubicBezTo>
                    <a:pt x="1644" y="4216"/>
                    <a:pt x="1766" y="4107"/>
                    <a:pt x="1780" y="3964"/>
                  </a:cubicBezTo>
                  <a:cubicBezTo>
                    <a:pt x="1795" y="3813"/>
                    <a:pt x="1685" y="3676"/>
                    <a:pt x="1533" y="3661"/>
                  </a:cubicBezTo>
                  <a:lnTo>
                    <a:pt x="640" y="3569"/>
                  </a:lnTo>
                  <a:cubicBezTo>
                    <a:pt x="613" y="3563"/>
                    <a:pt x="599" y="3554"/>
                    <a:pt x="590" y="3542"/>
                  </a:cubicBezTo>
                  <a:cubicBezTo>
                    <a:pt x="584" y="3530"/>
                    <a:pt x="572" y="3512"/>
                    <a:pt x="581" y="3482"/>
                  </a:cubicBezTo>
                  <a:cubicBezTo>
                    <a:pt x="721" y="2780"/>
                    <a:pt x="1066" y="2140"/>
                    <a:pt x="1578" y="1628"/>
                  </a:cubicBezTo>
                  <a:cubicBezTo>
                    <a:pt x="2271" y="935"/>
                    <a:pt x="3206" y="560"/>
                    <a:pt x="4162" y="560"/>
                  </a:cubicBezTo>
                  <a:cubicBezTo>
                    <a:pt x="4503" y="560"/>
                    <a:pt x="4846" y="607"/>
                    <a:pt x="5182" y="705"/>
                  </a:cubicBezTo>
                  <a:cubicBezTo>
                    <a:pt x="5203" y="714"/>
                    <a:pt x="5215" y="729"/>
                    <a:pt x="5218" y="741"/>
                  </a:cubicBezTo>
                  <a:cubicBezTo>
                    <a:pt x="5224" y="750"/>
                    <a:pt x="5230" y="774"/>
                    <a:pt x="5224" y="795"/>
                  </a:cubicBezTo>
                  <a:lnTo>
                    <a:pt x="3995" y="3857"/>
                  </a:lnTo>
                  <a:cubicBezTo>
                    <a:pt x="3983" y="3887"/>
                    <a:pt x="3953" y="3902"/>
                    <a:pt x="3923" y="3902"/>
                  </a:cubicBezTo>
                  <a:lnTo>
                    <a:pt x="2768" y="3783"/>
                  </a:lnTo>
                  <a:cubicBezTo>
                    <a:pt x="2759" y="3782"/>
                    <a:pt x="2750" y="3782"/>
                    <a:pt x="2741" y="3782"/>
                  </a:cubicBezTo>
                  <a:cubicBezTo>
                    <a:pt x="2598" y="3782"/>
                    <a:pt x="2476" y="3890"/>
                    <a:pt x="2462" y="4033"/>
                  </a:cubicBezTo>
                  <a:cubicBezTo>
                    <a:pt x="2447" y="4185"/>
                    <a:pt x="2560" y="4322"/>
                    <a:pt x="2712" y="4337"/>
                  </a:cubicBezTo>
                  <a:lnTo>
                    <a:pt x="3870" y="4456"/>
                  </a:lnTo>
                  <a:cubicBezTo>
                    <a:pt x="3891" y="4459"/>
                    <a:pt x="3908" y="4459"/>
                    <a:pt x="3932" y="4459"/>
                  </a:cubicBezTo>
                  <a:cubicBezTo>
                    <a:pt x="4185" y="4459"/>
                    <a:pt x="4420" y="4304"/>
                    <a:pt x="4516" y="4066"/>
                  </a:cubicBezTo>
                  <a:lnTo>
                    <a:pt x="5745" y="1003"/>
                  </a:lnTo>
                  <a:cubicBezTo>
                    <a:pt x="5810" y="839"/>
                    <a:pt x="5802" y="655"/>
                    <a:pt x="5724" y="494"/>
                  </a:cubicBezTo>
                  <a:cubicBezTo>
                    <a:pt x="5644" y="339"/>
                    <a:pt x="5507" y="220"/>
                    <a:pt x="5337" y="169"/>
                  </a:cubicBezTo>
                  <a:cubicBezTo>
                    <a:pt x="4949" y="56"/>
                    <a:pt x="4553" y="1"/>
                    <a:pt x="4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7;p35">
              <a:extLst>
                <a:ext uri="{FF2B5EF4-FFF2-40B4-BE49-F238E27FC236}">
                  <a16:creationId xmlns:a16="http://schemas.microsoft.com/office/drawing/2014/main" id="{74B6A943-7C35-77D4-DD35-BC192ED1B216}"/>
                </a:ext>
              </a:extLst>
            </p:cNvPr>
            <p:cNvSpPr/>
            <p:nvPr/>
          </p:nvSpPr>
          <p:spPr>
            <a:xfrm>
              <a:off x="4141465" y="1205047"/>
              <a:ext cx="32434" cy="22156"/>
            </a:xfrm>
            <a:custGeom>
              <a:avLst/>
              <a:gdLst/>
              <a:ahLst/>
              <a:cxnLst/>
              <a:rect l="l" t="t" r="r" b="b"/>
              <a:pathLst>
                <a:path w="1379" h="942" extrusionOk="0">
                  <a:moveTo>
                    <a:pt x="307" y="1"/>
                  </a:moveTo>
                  <a:cubicBezTo>
                    <a:pt x="235" y="1"/>
                    <a:pt x="164" y="28"/>
                    <a:pt x="110" y="81"/>
                  </a:cubicBezTo>
                  <a:cubicBezTo>
                    <a:pt x="0" y="188"/>
                    <a:pt x="0" y="367"/>
                    <a:pt x="110" y="474"/>
                  </a:cubicBezTo>
                  <a:lnTo>
                    <a:pt x="491" y="858"/>
                  </a:lnTo>
                  <a:cubicBezTo>
                    <a:pt x="548" y="915"/>
                    <a:pt x="619" y="941"/>
                    <a:pt x="691" y="941"/>
                  </a:cubicBezTo>
                  <a:cubicBezTo>
                    <a:pt x="759" y="941"/>
                    <a:pt x="830" y="915"/>
                    <a:pt x="887" y="858"/>
                  </a:cubicBezTo>
                  <a:lnTo>
                    <a:pt x="1271" y="474"/>
                  </a:lnTo>
                  <a:cubicBezTo>
                    <a:pt x="1378" y="367"/>
                    <a:pt x="1378" y="188"/>
                    <a:pt x="1271" y="81"/>
                  </a:cubicBezTo>
                  <a:cubicBezTo>
                    <a:pt x="1216" y="28"/>
                    <a:pt x="1144" y="1"/>
                    <a:pt x="1072" y="1"/>
                  </a:cubicBezTo>
                  <a:cubicBezTo>
                    <a:pt x="1000" y="1"/>
                    <a:pt x="929" y="28"/>
                    <a:pt x="875" y="81"/>
                  </a:cubicBezTo>
                  <a:lnTo>
                    <a:pt x="691" y="266"/>
                  </a:lnTo>
                  <a:lnTo>
                    <a:pt x="503" y="81"/>
                  </a:lnTo>
                  <a:cubicBezTo>
                    <a:pt x="449" y="28"/>
                    <a:pt x="378" y="1"/>
                    <a:pt x="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8;p35">
              <a:extLst>
                <a:ext uri="{FF2B5EF4-FFF2-40B4-BE49-F238E27FC236}">
                  <a16:creationId xmlns:a16="http://schemas.microsoft.com/office/drawing/2014/main" id="{2D3A4F22-01E3-1B38-8913-9D3EF6925FC0}"/>
                </a:ext>
              </a:extLst>
            </p:cNvPr>
            <p:cNvSpPr/>
            <p:nvPr/>
          </p:nvSpPr>
          <p:spPr>
            <a:xfrm>
              <a:off x="4146921" y="1422772"/>
              <a:ext cx="32364" cy="22156"/>
            </a:xfrm>
            <a:custGeom>
              <a:avLst/>
              <a:gdLst/>
              <a:ahLst/>
              <a:cxnLst/>
              <a:rect l="l" t="t" r="r" b="b"/>
              <a:pathLst>
                <a:path w="1376" h="942" extrusionOk="0">
                  <a:moveTo>
                    <a:pt x="304" y="1"/>
                  </a:moveTo>
                  <a:cubicBezTo>
                    <a:pt x="232" y="1"/>
                    <a:pt x="161" y="27"/>
                    <a:pt x="107" y="81"/>
                  </a:cubicBezTo>
                  <a:cubicBezTo>
                    <a:pt x="0" y="188"/>
                    <a:pt x="0" y="367"/>
                    <a:pt x="107" y="474"/>
                  </a:cubicBezTo>
                  <a:lnTo>
                    <a:pt x="491" y="858"/>
                  </a:lnTo>
                  <a:cubicBezTo>
                    <a:pt x="542" y="911"/>
                    <a:pt x="613" y="941"/>
                    <a:pt x="688" y="941"/>
                  </a:cubicBezTo>
                  <a:cubicBezTo>
                    <a:pt x="762" y="941"/>
                    <a:pt x="834" y="911"/>
                    <a:pt x="884" y="858"/>
                  </a:cubicBezTo>
                  <a:lnTo>
                    <a:pt x="1268" y="474"/>
                  </a:lnTo>
                  <a:cubicBezTo>
                    <a:pt x="1375" y="367"/>
                    <a:pt x="1375" y="188"/>
                    <a:pt x="1268" y="81"/>
                  </a:cubicBezTo>
                  <a:cubicBezTo>
                    <a:pt x="1213" y="27"/>
                    <a:pt x="1142" y="1"/>
                    <a:pt x="1071" y="1"/>
                  </a:cubicBezTo>
                  <a:cubicBezTo>
                    <a:pt x="1000" y="1"/>
                    <a:pt x="929" y="27"/>
                    <a:pt x="875" y="81"/>
                  </a:cubicBezTo>
                  <a:lnTo>
                    <a:pt x="688" y="266"/>
                  </a:lnTo>
                  <a:lnTo>
                    <a:pt x="503" y="81"/>
                  </a:lnTo>
                  <a:cubicBezTo>
                    <a:pt x="448" y="27"/>
                    <a:pt x="376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;p35">
              <a:extLst>
                <a:ext uri="{FF2B5EF4-FFF2-40B4-BE49-F238E27FC236}">
                  <a16:creationId xmlns:a16="http://schemas.microsoft.com/office/drawing/2014/main" id="{6CB4D527-FC3F-6B2B-6FE1-A897598900C2}"/>
                </a:ext>
              </a:extLst>
            </p:cNvPr>
            <p:cNvSpPr/>
            <p:nvPr/>
          </p:nvSpPr>
          <p:spPr>
            <a:xfrm>
              <a:off x="4152237" y="1467719"/>
              <a:ext cx="52026" cy="13124"/>
            </a:xfrm>
            <a:custGeom>
              <a:avLst/>
              <a:gdLst/>
              <a:ahLst/>
              <a:cxnLst/>
              <a:rect l="l" t="t" r="r" b="b"/>
              <a:pathLst>
                <a:path w="2212" h="558" extrusionOk="0">
                  <a:moveTo>
                    <a:pt x="280" y="1"/>
                  </a:moveTo>
                  <a:cubicBezTo>
                    <a:pt x="128" y="1"/>
                    <a:pt x="0" y="126"/>
                    <a:pt x="0" y="280"/>
                  </a:cubicBezTo>
                  <a:cubicBezTo>
                    <a:pt x="0" y="432"/>
                    <a:pt x="128" y="557"/>
                    <a:pt x="280" y="557"/>
                  </a:cubicBezTo>
                  <a:lnTo>
                    <a:pt x="1932" y="557"/>
                  </a:lnTo>
                  <a:cubicBezTo>
                    <a:pt x="2084" y="557"/>
                    <a:pt x="2212" y="432"/>
                    <a:pt x="2212" y="280"/>
                  </a:cubicBezTo>
                  <a:cubicBezTo>
                    <a:pt x="2212" y="126"/>
                    <a:pt x="2084" y="1"/>
                    <a:pt x="1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0;p35">
              <a:extLst>
                <a:ext uri="{FF2B5EF4-FFF2-40B4-BE49-F238E27FC236}">
                  <a16:creationId xmlns:a16="http://schemas.microsoft.com/office/drawing/2014/main" id="{5C2D7290-4A91-9C83-C08D-2884B91D94EA}"/>
                </a:ext>
              </a:extLst>
            </p:cNvPr>
            <p:cNvSpPr/>
            <p:nvPr/>
          </p:nvSpPr>
          <p:spPr>
            <a:xfrm>
              <a:off x="4214612" y="1499706"/>
              <a:ext cx="133876" cy="13195"/>
            </a:xfrm>
            <a:custGeom>
              <a:avLst/>
              <a:gdLst/>
              <a:ahLst/>
              <a:cxnLst/>
              <a:rect l="l" t="t" r="r" b="b"/>
              <a:pathLst>
                <a:path w="5692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1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5412" y="560"/>
                  </a:lnTo>
                  <a:cubicBezTo>
                    <a:pt x="5564" y="560"/>
                    <a:pt x="5692" y="432"/>
                    <a:pt x="5692" y="281"/>
                  </a:cubicBezTo>
                  <a:cubicBezTo>
                    <a:pt x="5692" y="129"/>
                    <a:pt x="5567" y="1"/>
                    <a:pt x="5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;p35">
              <a:extLst>
                <a:ext uri="{FF2B5EF4-FFF2-40B4-BE49-F238E27FC236}">
                  <a16:creationId xmlns:a16="http://schemas.microsoft.com/office/drawing/2014/main" id="{1DE39B9A-AA47-2C2F-BF60-582D595B9A67}"/>
                </a:ext>
              </a:extLst>
            </p:cNvPr>
            <p:cNvSpPr/>
            <p:nvPr/>
          </p:nvSpPr>
          <p:spPr>
            <a:xfrm>
              <a:off x="4185071" y="1499706"/>
              <a:ext cx="19898" cy="13195"/>
            </a:xfrm>
            <a:custGeom>
              <a:avLst/>
              <a:gdLst/>
              <a:ahLst/>
              <a:cxnLst/>
              <a:rect l="l" t="t" r="r" b="b"/>
              <a:pathLst>
                <a:path w="846" h="561" extrusionOk="0">
                  <a:moveTo>
                    <a:pt x="280" y="1"/>
                  </a:moveTo>
                  <a:cubicBezTo>
                    <a:pt x="125" y="1"/>
                    <a:pt x="0" y="129"/>
                    <a:pt x="0" y="281"/>
                  </a:cubicBezTo>
                  <a:cubicBezTo>
                    <a:pt x="0" y="432"/>
                    <a:pt x="125" y="560"/>
                    <a:pt x="280" y="560"/>
                  </a:cubicBezTo>
                  <a:lnTo>
                    <a:pt x="566" y="560"/>
                  </a:lnTo>
                  <a:cubicBezTo>
                    <a:pt x="718" y="560"/>
                    <a:pt x="846" y="432"/>
                    <a:pt x="846" y="281"/>
                  </a:cubicBezTo>
                  <a:cubicBezTo>
                    <a:pt x="846" y="129"/>
                    <a:pt x="718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2;p35">
              <a:extLst>
                <a:ext uri="{FF2B5EF4-FFF2-40B4-BE49-F238E27FC236}">
                  <a16:creationId xmlns:a16="http://schemas.microsoft.com/office/drawing/2014/main" id="{8AFFAE78-9C99-49E1-AD01-6CE7AE77E139}"/>
                </a:ext>
              </a:extLst>
            </p:cNvPr>
            <p:cNvSpPr/>
            <p:nvPr/>
          </p:nvSpPr>
          <p:spPr>
            <a:xfrm>
              <a:off x="4152237" y="1499706"/>
              <a:ext cx="23685" cy="13195"/>
            </a:xfrm>
            <a:custGeom>
              <a:avLst/>
              <a:gdLst/>
              <a:ahLst/>
              <a:cxnLst/>
              <a:rect l="l" t="t" r="r" b="b"/>
              <a:pathLst>
                <a:path w="1007" h="561" extrusionOk="0">
                  <a:moveTo>
                    <a:pt x="280" y="1"/>
                  </a:moveTo>
                  <a:cubicBezTo>
                    <a:pt x="128" y="1"/>
                    <a:pt x="0" y="129"/>
                    <a:pt x="0" y="281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727" y="560"/>
                  </a:lnTo>
                  <a:cubicBezTo>
                    <a:pt x="878" y="560"/>
                    <a:pt x="1006" y="432"/>
                    <a:pt x="1006" y="281"/>
                  </a:cubicBezTo>
                  <a:cubicBezTo>
                    <a:pt x="1006" y="129"/>
                    <a:pt x="878" y="1"/>
                    <a:pt x="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3;p35">
              <a:extLst>
                <a:ext uri="{FF2B5EF4-FFF2-40B4-BE49-F238E27FC236}">
                  <a16:creationId xmlns:a16="http://schemas.microsoft.com/office/drawing/2014/main" id="{19A3DF03-5685-EEB9-FF42-08B49EAE2DE1}"/>
                </a:ext>
              </a:extLst>
            </p:cNvPr>
            <p:cNvSpPr/>
            <p:nvPr/>
          </p:nvSpPr>
          <p:spPr>
            <a:xfrm>
              <a:off x="4152237" y="1525554"/>
              <a:ext cx="108121" cy="13171"/>
            </a:xfrm>
            <a:custGeom>
              <a:avLst/>
              <a:gdLst/>
              <a:ahLst/>
              <a:cxnLst/>
              <a:rect l="l" t="t" r="r" b="b"/>
              <a:pathLst>
                <a:path w="4597" h="560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2"/>
                    <a:pt x="122" y="560"/>
                    <a:pt x="280" y="560"/>
                  </a:cubicBezTo>
                  <a:lnTo>
                    <a:pt x="4316" y="560"/>
                  </a:lnTo>
                  <a:cubicBezTo>
                    <a:pt x="4468" y="560"/>
                    <a:pt x="4596" y="432"/>
                    <a:pt x="4596" y="280"/>
                  </a:cubicBezTo>
                  <a:cubicBezTo>
                    <a:pt x="4596" y="128"/>
                    <a:pt x="4468" y="0"/>
                    <a:pt x="4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;p35">
              <a:extLst>
                <a:ext uri="{FF2B5EF4-FFF2-40B4-BE49-F238E27FC236}">
                  <a16:creationId xmlns:a16="http://schemas.microsoft.com/office/drawing/2014/main" id="{F01FA79D-54E4-1DAC-2557-A6F9962C456A}"/>
                </a:ext>
              </a:extLst>
            </p:cNvPr>
            <p:cNvSpPr/>
            <p:nvPr/>
          </p:nvSpPr>
          <p:spPr>
            <a:xfrm>
              <a:off x="4309750" y="1525554"/>
              <a:ext cx="38737" cy="13171"/>
            </a:xfrm>
            <a:custGeom>
              <a:avLst/>
              <a:gdLst/>
              <a:ahLst/>
              <a:cxnLst/>
              <a:rect l="l" t="t" r="r" b="b"/>
              <a:pathLst>
                <a:path w="1647" h="560" extrusionOk="0">
                  <a:moveTo>
                    <a:pt x="280" y="0"/>
                  </a:moveTo>
                  <a:cubicBezTo>
                    <a:pt x="129" y="0"/>
                    <a:pt x="1" y="128"/>
                    <a:pt x="1" y="280"/>
                  </a:cubicBezTo>
                  <a:cubicBezTo>
                    <a:pt x="1" y="432"/>
                    <a:pt x="129" y="560"/>
                    <a:pt x="280" y="560"/>
                  </a:cubicBezTo>
                  <a:lnTo>
                    <a:pt x="1367" y="560"/>
                  </a:lnTo>
                  <a:cubicBezTo>
                    <a:pt x="1519" y="560"/>
                    <a:pt x="1647" y="432"/>
                    <a:pt x="1647" y="280"/>
                  </a:cubicBezTo>
                  <a:cubicBezTo>
                    <a:pt x="1647" y="128"/>
                    <a:pt x="1522" y="0"/>
                    <a:pt x="1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5;p35">
              <a:extLst>
                <a:ext uri="{FF2B5EF4-FFF2-40B4-BE49-F238E27FC236}">
                  <a16:creationId xmlns:a16="http://schemas.microsoft.com/office/drawing/2014/main" id="{72F7D71C-1DA8-6839-602B-8069EB053F1B}"/>
                </a:ext>
              </a:extLst>
            </p:cNvPr>
            <p:cNvSpPr/>
            <p:nvPr/>
          </p:nvSpPr>
          <p:spPr>
            <a:xfrm>
              <a:off x="4271671" y="1525554"/>
              <a:ext cx="25566" cy="13171"/>
            </a:xfrm>
            <a:custGeom>
              <a:avLst/>
              <a:gdLst/>
              <a:ahLst/>
              <a:cxnLst/>
              <a:rect l="l" t="t" r="r" b="b"/>
              <a:pathLst>
                <a:path w="1087" h="560" extrusionOk="0">
                  <a:moveTo>
                    <a:pt x="280" y="0"/>
                  </a:moveTo>
                  <a:cubicBezTo>
                    <a:pt x="128" y="0"/>
                    <a:pt x="0" y="128"/>
                    <a:pt x="0" y="280"/>
                  </a:cubicBezTo>
                  <a:cubicBezTo>
                    <a:pt x="0" y="432"/>
                    <a:pt x="128" y="560"/>
                    <a:pt x="280" y="560"/>
                  </a:cubicBezTo>
                  <a:lnTo>
                    <a:pt x="810" y="560"/>
                  </a:lnTo>
                  <a:cubicBezTo>
                    <a:pt x="962" y="560"/>
                    <a:pt x="1087" y="432"/>
                    <a:pt x="1087" y="280"/>
                  </a:cubicBezTo>
                  <a:cubicBezTo>
                    <a:pt x="1087" y="128"/>
                    <a:pt x="962" y="0"/>
                    <a:pt x="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6;p35">
              <a:extLst>
                <a:ext uri="{FF2B5EF4-FFF2-40B4-BE49-F238E27FC236}">
                  <a16:creationId xmlns:a16="http://schemas.microsoft.com/office/drawing/2014/main" id="{A8B35BBA-DE4D-050F-A03C-E031BED95663}"/>
                </a:ext>
              </a:extLst>
            </p:cNvPr>
            <p:cNvSpPr/>
            <p:nvPr/>
          </p:nvSpPr>
          <p:spPr>
            <a:xfrm>
              <a:off x="4208097" y="1551379"/>
              <a:ext cx="140391" cy="13124"/>
            </a:xfrm>
            <a:custGeom>
              <a:avLst/>
              <a:gdLst/>
              <a:ahLst/>
              <a:cxnLst/>
              <a:rect l="l" t="t" r="r" b="b"/>
              <a:pathLst>
                <a:path w="5969" h="558" extrusionOk="0">
                  <a:moveTo>
                    <a:pt x="277" y="0"/>
                  </a:moveTo>
                  <a:cubicBezTo>
                    <a:pt x="126" y="0"/>
                    <a:pt x="1" y="125"/>
                    <a:pt x="1" y="280"/>
                  </a:cubicBezTo>
                  <a:cubicBezTo>
                    <a:pt x="1" y="435"/>
                    <a:pt x="126" y="557"/>
                    <a:pt x="277" y="557"/>
                  </a:cubicBezTo>
                  <a:lnTo>
                    <a:pt x="5689" y="557"/>
                  </a:lnTo>
                  <a:cubicBezTo>
                    <a:pt x="5841" y="557"/>
                    <a:pt x="5969" y="432"/>
                    <a:pt x="5969" y="280"/>
                  </a:cubicBezTo>
                  <a:cubicBezTo>
                    <a:pt x="5969" y="125"/>
                    <a:pt x="5841" y="0"/>
                    <a:pt x="56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7;p35">
              <a:extLst>
                <a:ext uri="{FF2B5EF4-FFF2-40B4-BE49-F238E27FC236}">
                  <a16:creationId xmlns:a16="http://schemas.microsoft.com/office/drawing/2014/main" id="{4F345331-96CC-8316-955A-03F118701317}"/>
                </a:ext>
              </a:extLst>
            </p:cNvPr>
            <p:cNvSpPr/>
            <p:nvPr/>
          </p:nvSpPr>
          <p:spPr>
            <a:xfrm>
              <a:off x="4297496" y="1435943"/>
              <a:ext cx="50991" cy="50991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563"/>
                  </a:moveTo>
                  <a:cubicBezTo>
                    <a:pt x="1373" y="563"/>
                    <a:pt x="1608" y="795"/>
                    <a:pt x="1608" y="1087"/>
                  </a:cubicBezTo>
                  <a:cubicBezTo>
                    <a:pt x="1608" y="1378"/>
                    <a:pt x="1373" y="1611"/>
                    <a:pt x="1084" y="1611"/>
                  </a:cubicBezTo>
                  <a:cubicBezTo>
                    <a:pt x="792" y="1611"/>
                    <a:pt x="560" y="1378"/>
                    <a:pt x="560" y="1087"/>
                  </a:cubicBezTo>
                  <a:cubicBezTo>
                    <a:pt x="560" y="795"/>
                    <a:pt x="792" y="563"/>
                    <a:pt x="1084" y="563"/>
                  </a:cubicBezTo>
                  <a:close/>
                  <a:moveTo>
                    <a:pt x="1084" y="0"/>
                  </a:moveTo>
                  <a:cubicBezTo>
                    <a:pt x="486" y="0"/>
                    <a:pt x="1" y="488"/>
                    <a:pt x="1" y="1084"/>
                  </a:cubicBezTo>
                  <a:cubicBezTo>
                    <a:pt x="1" y="1679"/>
                    <a:pt x="489" y="2167"/>
                    <a:pt x="1084" y="2167"/>
                  </a:cubicBezTo>
                  <a:cubicBezTo>
                    <a:pt x="1679" y="2167"/>
                    <a:pt x="2168" y="1679"/>
                    <a:pt x="2168" y="1084"/>
                  </a:cubicBezTo>
                  <a:cubicBezTo>
                    <a:pt x="2168" y="488"/>
                    <a:pt x="1682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967720C1-6B09-4FB7-9EFA-2A5A9AFC9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>
            <a:extLst>
              <a:ext uri="{FF2B5EF4-FFF2-40B4-BE49-F238E27FC236}">
                <a16:creationId xmlns:a16="http://schemas.microsoft.com/office/drawing/2014/main" id="{9815282C-5E59-F811-250F-A015ABF8BF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2150850"/>
            <a:ext cx="6731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400" dirty="0"/>
              <a:t>Solution Overview</a:t>
            </a:r>
          </a:p>
        </p:txBody>
      </p:sp>
      <p:sp>
        <p:nvSpPr>
          <p:cNvPr id="283" name="Google Shape;283;p33">
            <a:extLst>
              <a:ext uri="{FF2B5EF4-FFF2-40B4-BE49-F238E27FC236}">
                <a16:creationId xmlns:a16="http://schemas.microsoft.com/office/drawing/2014/main" id="{0FEFC3FF-7B06-FD98-5580-A6B9A143C7D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2500" y="725750"/>
            <a:ext cx="525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15585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olorful Pitch Deck by Slidesgo">
  <a:themeElements>
    <a:clrScheme name="Simple Light">
      <a:dk1>
        <a:srgbClr val="191919"/>
      </a:dk1>
      <a:lt1>
        <a:srgbClr val="F3F3F3"/>
      </a:lt1>
      <a:dk2>
        <a:srgbClr val="7045FD"/>
      </a:dk2>
      <a:lt2>
        <a:srgbClr val="5AC2FA"/>
      </a:lt2>
      <a:accent1>
        <a:srgbClr val="D86A9C"/>
      </a:accent1>
      <a:accent2>
        <a:srgbClr val="F798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1445</Words>
  <Application>Microsoft Office PowerPoint</Application>
  <PresentationFormat>On-screen Show (16:9)</PresentationFormat>
  <Paragraphs>207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Fira Sans</vt:lpstr>
      <vt:lpstr>Open Sans</vt:lpstr>
      <vt:lpstr>Inconsolata Bold</vt:lpstr>
      <vt:lpstr>Arial</vt:lpstr>
      <vt:lpstr>Zen Dots</vt:lpstr>
      <vt:lpstr>Nunito Light</vt:lpstr>
      <vt:lpstr>Gradient Colorful Pitch Deck by Slidesgo</vt:lpstr>
      <vt:lpstr>Capstone Project SME Screen: Right First Applications</vt:lpstr>
      <vt:lpstr>Table of contents</vt:lpstr>
      <vt:lpstr>Introduction</vt:lpstr>
      <vt:lpstr>PowerPoint Presentation</vt:lpstr>
      <vt:lpstr>SpotCheck: The Future of SME Lending Gateway</vt:lpstr>
      <vt:lpstr>Executive Summary  &amp;  Project Scope</vt:lpstr>
      <vt:lpstr>PowerPoint Presentation</vt:lpstr>
      <vt:lpstr>Executive Summary &amp; Project Scope</vt:lpstr>
      <vt:lpstr>Solution Overview</vt:lpstr>
      <vt:lpstr>PowerPoint Presentation</vt:lpstr>
      <vt:lpstr>Solution Overview</vt:lpstr>
      <vt:lpstr>PowerPoint Presentation</vt:lpstr>
      <vt:lpstr>System Architecture</vt:lpstr>
      <vt:lpstr>System Architecture</vt:lpstr>
      <vt:lpstr>Application Demo</vt:lpstr>
      <vt:lpstr>Application Demo</vt:lpstr>
      <vt:lpstr>Application Demo</vt:lpstr>
      <vt:lpstr>PowerPoint Presentation</vt:lpstr>
      <vt:lpstr>PowerPoint Presentation</vt:lpstr>
      <vt:lpstr>PowerPoint Presentation</vt:lpstr>
      <vt:lpstr>Application Demo</vt:lpstr>
      <vt:lpstr>Application Demo</vt:lpstr>
      <vt:lpstr>Project Analysis</vt:lpstr>
      <vt:lpstr>PowerPoint Presentation</vt:lpstr>
      <vt:lpstr>Project Analysis</vt:lpstr>
      <vt:lpstr>Future Roadmap</vt:lpstr>
      <vt:lpstr>Technical Stack (Prototype)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Prasun Chakraborty</dc:creator>
  <cp:lastModifiedBy>Prasun Chakraborty</cp:lastModifiedBy>
  <cp:revision>2</cp:revision>
  <dcterms:modified xsi:type="dcterms:W3CDTF">2025-12-10T19:32:18Z</dcterms:modified>
</cp:coreProperties>
</file>